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0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FEE2A-71AA-A843-9966-0D43FEBCAC22}" type="datetimeFigureOut">
              <a:rPr lang="en-US" smtClean="0"/>
              <a:t>1/10/13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9B5F94-46FA-7242-A47C-6AD9386A1F4B}" type="slidenum">
              <a:rPr lang="en-US" smtClean="0"/>
              <a:t>‹#›</a:t>
            </a:fld>
            <a:endParaRPr lang="en-US"/>
          </a:p>
        </p:txBody>
      </p:sp>
    </p:spTree>
    <p:extLst>
      <p:ext uri="{BB962C8B-B14F-4D97-AF65-F5344CB8AC3E}">
        <p14:creationId xmlns:p14="http://schemas.microsoft.com/office/powerpoint/2010/main" val="29377247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09642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98F8AB-2ADC-5341-ABD0-E5F199FF8882}" type="slidenum">
              <a:rPr lang="en-US" smtClean="0"/>
              <a:pPr/>
              <a:t>20</a:t>
            </a:fld>
            <a:endParaRPr lang="en-US" dirty="0"/>
          </a:p>
        </p:txBody>
      </p:sp>
    </p:spTree>
    <p:extLst>
      <p:ext uri="{BB962C8B-B14F-4D97-AF65-F5344CB8AC3E}">
        <p14:creationId xmlns:p14="http://schemas.microsoft.com/office/powerpoint/2010/main" val="220351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new rules</a:t>
            </a:r>
            <a:endParaRPr lang="en-US" dirty="0"/>
          </a:p>
        </p:txBody>
      </p:sp>
      <p:sp>
        <p:nvSpPr>
          <p:cNvPr id="4" name="Slide Number Placeholder 3"/>
          <p:cNvSpPr>
            <a:spLocks noGrp="1"/>
          </p:cNvSpPr>
          <p:nvPr>
            <p:ph type="sldNum" sz="quarter" idx="10"/>
          </p:nvPr>
        </p:nvSpPr>
        <p:spPr/>
        <p:txBody>
          <a:bodyPr/>
          <a:lstStyle/>
          <a:p>
            <a:fld id="{3D98F8AB-2ADC-5341-ABD0-E5F199FF8882}" type="slidenum">
              <a:rPr lang="en-US" smtClean="0"/>
              <a:pPr/>
              <a:t>31</a:t>
            </a:fld>
            <a:endParaRPr lang="en-US" dirty="0"/>
          </a:p>
        </p:txBody>
      </p:sp>
    </p:spTree>
    <p:extLst>
      <p:ext uri="{BB962C8B-B14F-4D97-AF65-F5344CB8AC3E}">
        <p14:creationId xmlns:p14="http://schemas.microsoft.com/office/powerpoint/2010/main" val="269663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D94CE-2422-6D4A-BB64-E3EDAA7A1044}" type="datetimeFigureOut">
              <a:rPr lang="en-US" smtClean="0"/>
              <a:t>1/10/13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347910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94CE-2422-6D4A-BB64-E3EDAA7A1044}" type="datetimeFigureOut">
              <a:rPr lang="en-US" smtClean="0"/>
              <a:t>1/10/13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150596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94CE-2422-6D4A-BB64-E3EDAA7A1044}" type="datetimeFigureOut">
              <a:rPr lang="en-US" smtClean="0"/>
              <a:t>1/10/13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34703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94CE-2422-6D4A-BB64-E3EDAA7A1044}" type="datetimeFigureOut">
              <a:rPr lang="en-US" smtClean="0"/>
              <a:t>1/10/13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205680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D94CE-2422-6D4A-BB64-E3EDAA7A1044}" type="datetimeFigureOut">
              <a:rPr lang="en-US" smtClean="0"/>
              <a:t>1/10/13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20652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D94CE-2422-6D4A-BB64-E3EDAA7A1044}" type="datetimeFigureOut">
              <a:rPr lang="en-US" smtClean="0"/>
              <a:t>1/10/13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1263227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D94CE-2422-6D4A-BB64-E3EDAA7A1044}" type="datetimeFigureOut">
              <a:rPr lang="en-US" smtClean="0"/>
              <a:t>1/10/13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184864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D94CE-2422-6D4A-BB64-E3EDAA7A1044}" type="datetimeFigureOut">
              <a:rPr lang="en-US" smtClean="0"/>
              <a:t>1/10/13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269335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D94CE-2422-6D4A-BB64-E3EDAA7A1044}" type="datetimeFigureOut">
              <a:rPr lang="en-US" smtClean="0"/>
              <a:t>1/10/13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2892839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D94CE-2422-6D4A-BB64-E3EDAA7A1044}" type="datetimeFigureOut">
              <a:rPr lang="en-US" smtClean="0"/>
              <a:t>1/10/13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1474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D94CE-2422-6D4A-BB64-E3EDAA7A1044}" type="datetimeFigureOut">
              <a:rPr lang="en-US" smtClean="0"/>
              <a:t>1/10/13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793E3-5AF9-494F-8D4C-EA2FE6D350E7}" type="slidenum">
              <a:rPr lang="en-US" smtClean="0"/>
              <a:t>‹#›</a:t>
            </a:fld>
            <a:endParaRPr lang="en-US"/>
          </a:p>
        </p:txBody>
      </p:sp>
    </p:spTree>
    <p:extLst>
      <p:ext uri="{BB962C8B-B14F-4D97-AF65-F5344CB8AC3E}">
        <p14:creationId xmlns:p14="http://schemas.microsoft.com/office/powerpoint/2010/main" val="19431633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D94CE-2422-6D4A-BB64-E3EDAA7A1044}" type="datetimeFigureOut">
              <a:rPr lang="en-US" smtClean="0"/>
              <a:t>1/10/13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793E3-5AF9-494F-8D4C-EA2FE6D350E7}" type="slidenum">
              <a:rPr lang="en-US" smtClean="0"/>
              <a:t>‹#›</a:t>
            </a:fld>
            <a:endParaRPr lang="en-US"/>
          </a:p>
        </p:txBody>
      </p:sp>
    </p:spTree>
    <p:extLst>
      <p:ext uri="{BB962C8B-B14F-4D97-AF65-F5344CB8AC3E}">
        <p14:creationId xmlns:p14="http://schemas.microsoft.com/office/powerpoint/2010/main" val="260700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77" y="1143001"/>
            <a:ext cx="8839200" cy="3032124"/>
          </a:xfrm>
        </p:spPr>
        <p:txBody>
          <a:bodyPr>
            <a:noAutofit/>
          </a:bodyPr>
          <a:lstStyle/>
          <a:p>
            <a:r>
              <a:rPr lang="en-US" sz="6000" dirty="0" smtClean="0">
                <a:latin typeface="Franklin Gothic Heavy" pitchFamily="34" charset="0"/>
                <a:cs typeface="Aharoni" pitchFamily="2" charset="-79"/>
              </a:rPr>
              <a:t>Boys Lacrosse </a:t>
            </a:r>
            <a:br>
              <a:rPr lang="en-US" sz="6000" dirty="0" smtClean="0">
                <a:latin typeface="Franklin Gothic Heavy" pitchFamily="34" charset="0"/>
                <a:cs typeface="Aharoni" pitchFamily="2" charset="-79"/>
              </a:rPr>
            </a:br>
            <a:r>
              <a:rPr lang="en-US" sz="6000" dirty="0" smtClean="0">
                <a:latin typeface="Franklin Gothic Heavy" pitchFamily="34" charset="0"/>
                <a:cs typeface="Aharoni" pitchFamily="2" charset="-79"/>
              </a:rPr>
              <a:t>Rules &amp; Mechanics</a:t>
            </a:r>
            <a:br>
              <a:rPr lang="en-US" sz="6000" dirty="0" smtClean="0">
                <a:latin typeface="Franklin Gothic Heavy" pitchFamily="34" charset="0"/>
                <a:cs typeface="Aharoni" pitchFamily="2" charset="-79"/>
              </a:rPr>
            </a:br>
            <a:r>
              <a:rPr lang="en-US" dirty="0" smtClean="0">
                <a:latin typeface="Franklin Gothic Heavy" pitchFamily="34" charset="0"/>
                <a:cs typeface="Aharoni" pitchFamily="2" charset="-79"/>
              </a:rPr>
              <a:t>Level II Training</a:t>
            </a:r>
            <a:br>
              <a:rPr lang="en-US" dirty="0" smtClean="0">
                <a:latin typeface="Franklin Gothic Heavy" pitchFamily="34" charset="0"/>
                <a:cs typeface="Aharoni" pitchFamily="2" charset="-79"/>
              </a:rPr>
            </a:br>
            <a:r>
              <a:rPr lang="en-US" sz="3600" dirty="0" smtClean="0">
                <a:latin typeface="Franklin Gothic Heavy" pitchFamily="34" charset="0"/>
                <a:cs typeface="Aharoni" pitchFamily="2" charset="-79"/>
              </a:rPr>
              <a:t>January 2013</a:t>
            </a:r>
            <a:endParaRPr lang="en-US" sz="3600" dirty="0">
              <a:latin typeface="Franklin Gothic Heavy" pitchFamily="34" charset="0"/>
              <a:cs typeface="Aharoni" pitchFamily="2" charset="-79"/>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607" y="4765852"/>
            <a:ext cx="1027983" cy="15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807" y="4972634"/>
            <a:ext cx="1839870" cy="109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677" y="4880149"/>
            <a:ext cx="1951327" cy="139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gloa-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004" y="4700442"/>
            <a:ext cx="1270314" cy="1721981"/>
          </a:xfrm>
          <a:prstGeom prst="rect">
            <a:avLst/>
          </a:prstGeom>
        </p:spPr>
      </p:pic>
    </p:spTree>
    <p:extLst>
      <p:ext uri="{BB962C8B-B14F-4D97-AF65-F5344CB8AC3E}">
        <p14:creationId xmlns:p14="http://schemas.microsoft.com/office/powerpoint/2010/main" val="12852529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Bruce Weber – As They See ‘</a:t>
            </a:r>
            <a:r>
              <a:rPr lang="en-US" dirty="0" err="1" smtClean="0">
                <a:solidFill>
                  <a:srgbClr val="0000FF"/>
                </a:solidFill>
              </a:rPr>
              <a:t>Em</a:t>
            </a:r>
            <a:endParaRPr lang="en-US" dirty="0">
              <a:solidFill>
                <a:srgbClr val="0000FF"/>
              </a:solidFill>
            </a:endParaRPr>
          </a:p>
        </p:txBody>
      </p:sp>
      <p:sp>
        <p:nvSpPr>
          <p:cNvPr id="3" name="Content Placeholder 2"/>
          <p:cNvSpPr>
            <a:spLocks noGrp="1"/>
          </p:cNvSpPr>
          <p:nvPr>
            <p:ph idx="1"/>
          </p:nvPr>
        </p:nvSpPr>
        <p:spPr>
          <a:xfrm>
            <a:off x="457200" y="1600200"/>
            <a:ext cx="8229600" cy="4756150"/>
          </a:xfrm>
        </p:spPr>
        <p:txBody>
          <a:bodyPr/>
          <a:lstStyle/>
          <a:p>
            <a:r>
              <a:rPr lang="en-US" dirty="0" smtClean="0"/>
              <a:t>“As </a:t>
            </a:r>
            <a:r>
              <a:rPr lang="en-US" dirty="0"/>
              <a:t>an umpire you are neither inside the game, as the players are, nor outside it among the fans, but that the game passes through you, like rainwater through a filter, and that your job is to influence it for the better, to strain out the impurities, to make it cleaner, fairer, and more transparent without impeding it, corrupting it, changing its course, or making it taste funny</a:t>
            </a:r>
            <a:r>
              <a:rPr lang="en-US" dirty="0" smtClean="0"/>
              <a:t>.”</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10</a:t>
            </a:fld>
            <a:endParaRPr lang="en-US" dirty="0"/>
          </a:p>
        </p:txBody>
      </p:sp>
    </p:spTree>
    <p:extLst>
      <p:ext uri="{BB962C8B-B14F-4D97-AF65-F5344CB8AC3E}">
        <p14:creationId xmlns:p14="http://schemas.microsoft.com/office/powerpoint/2010/main" val="397973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Red Font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If you see </a:t>
            </a:r>
            <a:r>
              <a:rPr lang="en-US" dirty="0" smtClean="0">
                <a:solidFill>
                  <a:srgbClr val="FF0000"/>
                </a:solidFill>
              </a:rPr>
              <a:t>Red Font </a:t>
            </a:r>
            <a:r>
              <a:rPr lang="en-US" dirty="0" smtClean="0"/>
              <a:t>this indicates that:</a:t>
            </a:r>
            <a:endParaRPr lang="en-US" dirty="0" smtClean="0">
              <a:solidFill>
                <a:srgbClr val="FF0000"/>
              </a:solidFill>
            </a:endParaRPr>
          </a:p>
          <a:p>
            <a:pPr lvl="1"/>
            <a:r>
              <a:rPr lang="en-US" dirty="0" smtClean="0">
                <a:solidFill>
                  <a:srgbClr val="000000"/>
                </a:solidFill>
              </a:rPr>
              <a:t>Something is important</a:t>
            </a:r>
          </a:p>
          <a:p>
            <a:pPr lvl="1"/>
            <a:r>
              <a:rPr lang="en-US" dirty="0" smtClean="0">
                <a:solidFill>
                  <a:srgbClr val="000000"/>
                </a:solidFill>
              </a:rPr>
              <a:t>Something you may see on the test</a:t>
            </a:r>
          </a:p>
          <a:p>
            <a:pPr lvl="1"/>
            <a:r>
              <a:rPr lang="en-US" dirty="0" smtClean="0">
                <a:solidFill>
                  <a:srgbClr val="000000"/>
                </a:solidFill>
              </a:rPr>
              <a:t>Something that will help you during the season</a:t>
            </a:r>
          </a:p>
          <a:p>
            <a:pPr lvl="1"/>
            <a:endParaRPr lang="en-US" dirty="0" smtClean="0">
              <a:solidFill>
                <a:srgbClr val="000000"/>
              </a:solidFill>
            </a:endParaRPr>
          </a:p>
        </p:txBody>
      </p:sp>
      <p:sp>
        <p:nvSpPr>
          <p:cNvPr id="4" name="Slide Number Placeholder 3"/>
          <p:cNvSpPr>
            <a:spLocks noGrp="1"/>
          </p:cNvSpPr>
          <p:nvPr>
            <p:ph type="sldNum" sz="quarter" idx="12"/>
          </p:nvPr>
        </p:nvSpPr>
        <p:spPr/>
        <p:txBody>
          <a:bodyPr/>
          <a:lstStyle/>
          <a:p>
            <a:fld id="{96345D65-51F4-F745-96F0-95534D40837B}" type="slidenum">
              <a:rPr lang="en-US" smtClean="0"/>
              <a:pPr/>
              <a:t>11</a:t>
            </a:fld>
            <a:endParaRPr lang="en-US" dirty="0"/>
          </a:p>
        </p:txBody>
      </p:sp>
    </p:spTree>
    <p:extLst>
      <p:ext uri="{BB962C8B-B14F-4D97-AF65-F5344CB8AC3E}">
        <p14:creationId xmlns:p14="http://schemas.microsoft.com/office/powerpoint/2010/main" val="31719233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Day 1 Training Agenda</a:t>
            </a:r>
            <a:endParaRPr lang="en-US" b="1" dirty="0">
              <a:solidFill>
                <a:schemeClr val="tx2">
                  <a:lumMod val="75000"/>
                </a:schemeClr>
              </a:solidFill>
            </a:endParaRPr>
          </a:p>
        </p:txBody>
      </p:sp>
      <p:sp>
        <p:nvSpPr>
          <p:cNvPr id="5" name="Content Placeholder 4"/>
          <p:cNvSpPr>
            <a:spLocks noGrp="1"/>
          </p:cNvSpPr>
          <p:nvPr>
            <p:ph sz="half" idx="1"/>
          </p:nvPr>
        </p:nvSpPr>
        <p:spPr>
          <a:xfrm>
            <a:off x="457200" y="1330326"/>
            <a:ext cx="4038600" cy="5305424"/>
          </a:xfrm>
        </p:spPr>
        <p:txBody>
          <a:bodyPr>
            <a:noAutofit/>
          </a:bodyPr>
          <a:lstStyle/>
          <a:p>
            <a:pPr marL="0" indent="0">
              <a:buNone/>
            </a:pPr>
            <a:r>
              <a:rPr lang="en-US" sz="1800" b="1" dirty="0" smtClean="0"/>
              <a:t>Introductions </a:t>
            </a:r>
          </a:p>
          <a:p>
            <a:pPr marL="0" indent="0">
              <a:buNone/>
            </a:pPr>
            <a:r>
              <a:rPr lang="en-US" sz="1800" b="1" dirty="0" smtClean="0"/>
              <a:t>Level II Training Goals</a:t>
            </a:r>
          </a:p>
          <a:p>
            <a:pPr marL="0" indent="0">
              <a:buNone/>
            </a:pPr>
            <a:r>
              <a:rPr lang="en-US" sz="1800" b="1" dirty="0" smtClean="0"/>
              <a:t>General Expectations</a:t>
            </a:r>
          </a:p>
          <a:p>
            <a:pPr marL="0" indent="0">
              <a:buNone/>
            </a:pPr>
            <a:r>
              <a:rPr lang="en-US" sz="1800" b="1" dirty="0" smtClean="0"/>
              <a:t>Points of Emphasis</a:t>
            </a:r>
            <a:endParaRPr lang="en-US" sz="1800" dirty="0"/>
          </a:p>
          <a:p>
            <a:pPr marL="0" indent="0">
              <a:buNone/>
            </a:pPr>
            <a:r>
              <a:rPr lang="en-US" sz="1800" b="1" dirty="0" smtClean="0"/>
              <a:t>Pre</a:t>
            </a:r>
            <a:r>
              <a:rPr lang="en-US" sz="1800" b="1" dirty="0"/>
              <a:t>- Game </a:t>
            </a:r>
            <a:r>
              <a:rPr lang="en-US" sz="1800" b="1" dirty="0" smtClean="0"/>
              <a:t>Management</a:t>
            </a:r>
            <a:endParaRPr lang="en-US" sz="1400" dirty="0" smtClean="0"/>
          </a:p>
          <a:p>
            <a:pPr lvl="1">
              <a:buFont typeface="Wingdings" charset="2"/>
              <a:buChar char="q"/>
            </a:pPr>
            <a:r>
              <a:rPr lang="en-US" sz="1400" dirty="0" smtClean="0"/>
              <a:t>Pre-Game – Prior, Morning, 45, 20, 5</a:t>
            </a:r>
          </a:p>
          <a:p>
            <a:pPr lvl="1">
              <a:buFont typeface="Wingdings" charset="2"/>
              <a:buChar char="q"/>
            </a:pPr>
            <a:r>
              <a:rPr lang="en-US" sz="1400" dirty="0" smtClean="0"/>
              <a:t>Lineup</a:t>
            </a:r>
          </a:p>
          <a:p>
            <a:pPr lvl="1">
              <a:buFont typeface="Wingdings" charset="2"/>
              <a:buChar char="q"/>
            </a:pPr>
            <a:r>
              <a:rPr lang="en-US" sz="1400" dirty="0" smtClean="0"/>
              <a:t>Game Level and Temperature</a:t>
            </a:r>
          </a:p>
          <a:p>
            <a:pPr marL="0" indent="0">
              <a:buNone/>
            </a:pPr>
            <a:r>
              <a:rPr lang="en-US" sz="1800" b="1" dirty="0" smtClean="0"/>
              <a:t>Game Mechanics</a:t>
            </a:r>
            <a:endParaRPr lang="en-US" sz="1800" dirty="0"/>
          </a:p>
          <a:p>
            <a:pPr lvl="1">
              <a:buFont typeface="Wingdings" charset="2"/>
              <a:buChar char="q"/>
            </a:pPr>
            <a:r>
              <a:rPr lang="en-US" sz="1400" dirty="0" smtClean="0"/>
              <a:t>Faceoff</a:t>
            </a:r>
          </a:p>
          <a:p>
            <a:pPr lvl="1">
              <a:buFont typeface="Wingdings" charset="2"/>
              <a:buChar char="q"/>
            </a:pPr>
            <a:r>
              <a:rPr lang="en-US" sz="1400" dirty="0" smtClean="0"/>
              <a:t>Settled Situations</a:t>
            </a:r>
          </a:p>
          <a:p>
            <a:pPr lvl="1">
              <a:buFont typeface="Wingdings" charset="2"/>
              <a:buChar char="q"/>
            </a:pPr>
            <a:r>
              <a:rPr lang="en-US" sz="1400" dirty="0" smtClean="0"/>
              <a:t>Stopping and Staring Play</a:t>
            </a:r>
          </a:p>
          <a:p>
            <a:pPr lvl="1">
              <a:buFont typeface="Wingdings" charset="2"/>
              <a:buChar char="q"/>
            </a:pPr>
            <a:r>
              <a:rPr lang="en-US" sz="1400" dirty="0" smtClean="0"/>
              <a:t>Out of Bounds</a:t>
            </a:r>
          </a:p>
          <a:p>
            <a:pPr lvl="1">
              <a:buFont typeface="Wingdings" charset="2"/>
              <a:buChar char="q"/>
            </a:pPr>
            <a:r>
              <a:rPr lang="en-US" sz="1400" dirty="0" smtClean="0"/>
              <a:t>Goal Scored</a:t>
            </a:r>
          </a:p>
          <a:p>
            <a:pPr lvl="1">
              <a:buFont typeface="Wingdings" charset="2"/>
              <a:buChar char="q"/>
            </a:pPr>
            <a:r>
              <a:rPr lang="en-US" sz="1400" dirty="0" smtClean="0"/>
              <a:t>Deep Restarts</a:t>
            </a:r>
          </a:p>
          <a:p>
            <a:pPr lvl="1">
              <a:buFont typeface="Wingdings" charset="2"/>
              <a:buChar char="q"/>
            </a:pPr>
            <a:r>
              <a:rPr lang="en-US" sz="1400" dirty="0" smtClean="0"/>
              <a:t>Penalty Enforcement</a:t>
            </a:r>
          </a:p>
          <a:p>
            <a:pPr lvl="1">
              <a:buFont typeface="Wingdings" charset="2"/>
              <a:buChar char="q"/>
            </a:pPr>
            <a:r>
              <a:rPr lang="en-US" sz="1400" dirty="0" smtClean="0"/>
              <a:t>Play On</a:t>
            </a:r>
          </a:p>
          <a:p>
            <a:pPr lvl="1">
              <a:buFont typeface="Wingdings" charset="2"/>
              <a:buChar char="q"/>
            </a:pPr>
            <a:r>
              <a:rPr lang="en-US" sz="1400" dirty="0" smtClean="0"/>
              <a:t>Equipment Checks</a:t>
            </a:r>
          </a:p>
          <a:p>
            <a:pPr lvl="1">
              <a:buFont typeface="Wingdings" charset="2"/>
              <a:buChar char="q"/>
            </a:pPr>
            <a:r>
              <a:rPr lang="en-US" sz="1400" dirty="0" smtClean="0"/>
              <a:t>Timeouts</a:t>
            </a:r>
          </a:p>
          <a:p>
            <a:pPr marL="457200" lvl="1" indent="0">
              <a:buNone/>
            </a:pPr>
            <a:endParaRPr lang="en-US" sz="1400" dirty="0" smtClean="0"/>
          </a:p>
          <a:p>
            <a:pPr lvl="1">
              <a:buFont typeface="Wingdings" charset="2"/>
              <a:buChar char="q"/>
            </a:pPr>
            <a:endParaRPr lang="en-US" sz="1400" dirty="0"/>
          </a:p>
          <a:p>
            <a:pPr marL="0" indent="0">
              <a:buNone/>
            </a:pPr>
            <a:endParaRPr lang="en-US" sz="1600" dirty="0"/>
          </a:p>
        </p:txBody>
      </p:sp>
      <p:sp>
        <p:nvSpPr>
          <p:cNvPr id="7" name="Content Placeholder 4"/>
          <p:cNvSpPr>
            <a:spLocks noGrp="1"/>
          </p:cNvSpPr>
          <p:nvPr>
            <p:ph sz="half" idx="1"/>
          </p:nvPr>
        </p:nvSpPr>
        <p:spPr>
          <a:xfrm>
            <a:off x="4879975" y="1292225"/>
            <a:ext cx="3835400" cy="3883025"/>
          </a:xfrm>
        </p:spPr>
        <p:txBody>
          <a:bodyPr>
            <a:noAutofit/>
          </a:bodyPr>
          <a:lstStyle/>
          <a:p>
            <a:pPr lvl="1">
              <a:buFont typeface="Wingdings" charset="2"/>
              <a:buChar char="q"/>
            </a:pPr>
            <a:r>
              <a:rPr lang="en-US" sz="1400" dirty="0"/>
              <a:t>Fight Procedures</a:t>
            </a:r>
          </a:p>
          <a:p>
            <a:pPr lvl="1">
              <a:buFont typeface="Wingdings" charset="2"/>
              <a:buChar char="q"/>
            </a:pPr>
            <a:r>
              <a:rPr lang="en-US" sz="1400" dirty="0"/>
              <a:t>Post </a:t>
            </a:r>
            <a:r>
              <a:rPr lang="en-US" sz="1400" dirty="0" smtClean="0"/>
              <a:t>Game</a:t>
            </a:r>
          </a:p>
          <a:p>
            <a:pPr marL="57150" indent="0">
              <a:buNone/>
            </a:pPr>
            <a:r>
              <a:rPr lang="en-US" sz="1800" b="1" dirty="0" smtClean="0"/>
              <a:t>You Make The Call Discussion</a:t>
            </a:r>
          </a:p>
          <a:p>
            <a:pPr marL="742950" lvl="2" indent="-285750">
              <a:buFont typeface="Wingdings" charset="2"/>
              <a:buChar char="q"/>
            </a:pPr>
            <a:r>
              <a:rPr lang="en-US" sz="1400" dirty="0" smtClean="0"/>
              <a:t>Videos 5-11</a:t>
            </a:r>
          </a:p>
          <a:p>
            <a:pPr marL="57150" lvl="1" indent="0">
              <a:buNone/>
            </a:pPr>
            <a:endParaRPr lang="en-US" sz="1800" b="1" dirty="0"/>
          </a:p>
          <a:p>
            <a:pPr marL="57150" indent="0">
              <a:buNone/>
            </a:pPr>
            <a:endParaRPr lang="en-US" sz="1800" b="1" dirty="0" smtClean="0"/>
          </a:p>
          <a:p>
            <a:pPr marL="57150" indent="0">
              <a:buNone/>
            </a:pPr>
            <a:endParaRPr lang="en-US" sz="1800" dirty="0"/>
          </a:p>
          <a:p>
            <a:pPr marL="457200" lvl="1" indent="0">
              <a:buNone/>
            </a:pPr>
            <a:endParaRPr lang="en-US" sz="1800" b="1" dirty="0" smtClean="0"/>
          </a:p>
          <a:p>
            <a:pPr lvl="1">
              <a:buFont typeface="Wingdings" charset="2"/>
              <a:buChar char="q"/>
            </a:pPr>
            <a:endParaRPr lang="en-US" sz="1400" dirty="0" smtClean="0"/>
          </a:p>
          <a:p>
            <a:pPr lvl="1">
              <a:buFont typeface="Wingdings" charset="2"/>
              <a:buChar char="q"/>
            </a:pPr>
            <a:endParaRPr lang="en-US" sz="1400" dirty="0"/>
          </a:p>
          <a:p>
            <a:pPr>
              <a:buFont typeface="Wingdings" charset="2"/>
              <a:buChar char="q"/>
            </a:pPr>
            <a:endParaRPr lang="en-US" sz="1800" dirty="0"/>
          </a:p>
        </p:txBody>
      </p:sp>
      <p:sp>
        <p:nvSpPr>
          <p:cNvPr id="6" name="Slide Number Placeholder 5"/>
          <p:cNvSpPr>
            <a:spLocks noGrp="1"/>
          </p:cNvSpPr>
          <p:nvPr>
            <p:ph type="sldNum" sz="quarter" idx="12"/>
          </p:nvPr>
        </p:nvSpPr>
        <p:spPr/>
        <p:txBody>
          <a:bodyPr/>
          <a:lstStyle/>
          <a:p>
            <a:fld id="{96345D65-51F4-F745-96F0-95534D40837B}" type="slidenum">
              <a:rPr lang="en-US" smtClean="0"/>
              <a:pPr/>
              <a:t>12</a:t>
            </a:fld>
            <a:endParaRPr lang="en-US" dirty="0"/>
          </a:p>
        </p:txBody>
      </p:sp>
    </p:spTree>
    <p:extLst>
      <p:ext uri="{BB962C8B-B14F-4D97-AF65-F5344CB8AC3E}">
        <p14:creationId xmlns:p14="http://schemas.microsoft.com/office/powerpoint/2010/main" val="29960026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Name</a:t>
            </a:r>
          </a:p>
          <a:p>
            <a:pPr marL="514350" indent="-514350">
              <a:buFont typeface="+mj-lt"/>
              <a:buAutoNum type="arabicPeriod"/>
            </a:pPr>
            <a:r>
              <a:rPr lang="en-US" dirty="0" smtClean="0"/>
              <a:t>Years officiating</a:t>
            </a:r>
          </a:p>
          <a:p>
            <a:pPr marL="514350" indent="-514350">
              <a:buFont typeface="+mj-lt"/>
              <a:buAutoNum type="arabicPeriod"/>
            </a:pPr>
            <a:r>
              <a:rPr lang="en-US" dirty="0" smtClean="0"/>
              <a:t>Why you got into officiating</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13</a:t>
            </a:fld>
            <a:endParaRPr lang="en-US" dirty="0"/>
          </a:p>
        </p:txBody>
      </p:sp>
    </p:spTree>
    <p:extLst>
      <p:ext uri="{BB962C8B-B14F-4D97-AF65-F5344CB8AC3E}">
        <p14:creationId xmlns:p14="http://schemas.microsoft.com/office/powerpoint/2010/main" val="2816457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Level II Training Goals</a:t>
            </a:r>
            <a:endParaRPr lang="en-US" b="1" dirty="0"/>
          </a:p>
        </p:txBody>
      </p:sp>
      <p:sp>
        <p:nvSpPr>
          <p:cNvPr id="5" name="Content Placeholder 4"/>
          <p:cNvSpPr>
            <a:spLocks noGrp="1"/>
          </p:cNvSpPr>
          <p:nvPr>
            <p:ph idx="1"/>
          </p:nvPr>
        </p:nvSpPr>
        <p:spPr>
          <a:xfrm>
            <a:off x="457200" y="1447800"/>
            <a:ext cx="8229600" cy="4525963"/>
          </a:xfrm>
        </p:spPr>
        <p:txBody>
          <a:bodyPr>
            <a:noAutofit/>
          </a:bodyPr>
          <a:lstStyle/>
          <a:p>
            <a:r>
              <a:rPr lang="en-US" sz="2800" dirty="0" smtClean="0"/>
              <a:t>Enhance awareness of all training resources</a:t>
            </a:r>
          </a:p>
          <a:p>
            <a:r>
              <a:rPr lang="en-US" sz="2800" dirty="0" smtClean="0"/>
              <a:t>Progress the knowledge and application of the rules, mechanics, and game management</a:t>
            </a:r>
          </a:p>
          <a:p>
            <a:r>
              <a:rPr lang="en-US" sz="2800" dirty="0" smtClean="0"/>
              <a:t>Provide advanced mechanics, scenarios and tips that will improve performance</a:t>
            </a:r>
          </a:p>
          <a:p>
            <a:r>
              <a:rPr lang="en-US" sz="2800" dirty="0" smtClean="0"/>
              <a:t>US Lacrosse Level II certification</a:t>
            </a:r>
          </a:p>
          <a:p>
            <a:r>
              <a:rPr lang="en-US" sz="2800" dirty="0" smtClean="0"/>
              <a:t>Advance officials to the next level to serve as </a:t>
            </a:r>
            <a:r>
              <a:rPr lang="en-US" sz="2800" b="1" dirty="0" smtClean="0"/>
              <a:t>Referees</a:t>
            </a:r>
            <a:r>
              <a:rPr lang="en-US" sz="2800" dirty="0" smtClean="0"/>
              <a:t> in GLOA.</a:t>
            </a:r>
          </a:p>
        </p:txBody>
      </p:sp>
      <p:sp>
        <p:nvSpPr>
          <p:cNvPr id="6" name="Slide Number Placeholder 5"/>
          <p:cNvSpPr>
            <a:spLocks noGrp="1"/>
          </p:cNvSpPr>
          <p:nvPr>
            <p:ph type="sldNum" sz="quarter" idx="12"/>
          </p:nvPr>
        </p:nvSpPr>
        <p:spPr/>
        <p:txBody>
          <a:bodyPr/>
          <a:lstStyle/>
          <a:p>
            <a:fld id="{96345D65-51F4-F745-96F0-95534D40837B}" type="slidenum">
              <a:rPr lang="en-US" smtClean="0"/>
              <a:pPr/>
              <a:t>14</a:t>
            </a:fld>
            <a:endParaRPr lang="en-US" dirty="0"/>
          </a:p>
        </p:txBody>
      </p:sp>
    </p:spTree>
    <p:extLst>
      <p:ext uri="{BB962C8B-B14F-4D97-AF65-F5344CB8AC3E}">
        <p14:creationId xmlns:p14="http://schemas.microsoft.com/office/powerpoint/2010/main" val="2817154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General Expectations</a:t>
            </a:r>
            <a:endParaRPr lang="en-US" b="1" dirty="0"/>
          </a:p>
        </p:txBody>
      </p:sp>
      <p:sp>
        <p:nvSpPr>
          <p:cNvPr id="5" name="Content Placeholder 4"/>
          <p:cNvSpPr>
            <a:spLocks noGrp="1"/>
          </p:cNvSpPr>
          <p:nvPr>
            <p:ph idx="1"/>
          </p:nvPr>
        </p:nvSpPr>
        <p:spPr>
          <a:xfrm>
            <a:off x="889000" y="1446531"/>
            <a:ext cx="7937500" cy="5274943"/>
          </a:xfrm>
        </p:spPr>
        <p:txBody>
          <a:bodyPr>
            <a:noAutofit/>
          </a:bodyPr>
          <a:lstStyle/>
          <a:p>
            <a:r>
              <a:rPr lang="en-US" sz="2400" dirty="0" smtClean="0"/>
              <a:t>Conditioning – You must be in shape</a:t>
            </a:r>
          </a:p>
          <a:p>
            <a:r>
              <a:rPr lang="en-US" sz="2400" dirty="0" smtClean="0"/>
              <a:t>Rules Knowledge – Continued review of all material</a:t>
            </a:r>
          </a:p>
          <a:p>
            <a:r>
              <a:rPr lang="en-US" sz="2400" dirty="0" smtClean="0"/>
              <a:t>Mechanics – Know more than just the rules</a:t>
            </a:r>
          </a:p>
          <a:p>
            <a:r>
              <a:rPr lang="en-US" sz="2400" dirty="0" smtClean="0"/>
              <a:t>Game Management – Flow of the game</a:t>
            </a:r>
          </a:p>
          <a:p>
            <a:r>
              <a:rPr lang="en-US" sz="2400" dirty="0" smtClean="0"/>
              <a:t>Communication – Partner, coaches, players, table, site admin</a:t>
            </a:r>
          </a:p>
          <a:p>
            <a:r>
              <a:rPr lang="en-US" sz="2400" dirty="0" smtClean="0"/>
              <a:t>Conduct – Sportsmanship and respect</a:t>
            </a:r>
          </a:p>
          <a:p>
            <a:r>
              <a:rPr lang="en-US" sz="2400" dirty="0" smtClean="0"/>
              <a:t>Confidence – Preparation and experience, not arrogance</a:t>
            </a:r>
          </a:p>
          <a:p>
            <a:r>
              <a:rPr lang="en-US" sz="2400" dirty="0" smtClean="0"/>
              <a:t>Focus – Concentration, block out distractions </a:t>
            </a:r>
            <a:r>
              <a:rPr lang="en-US" sz="2400" dirty="0" smtClean="0">
                <a:solidFill>
                  <a:srgbClr val="0000FF"/>
                </a:solidFill>
              </a:rPr>
              <a:t>(COUNT!)</a:t>
            </a:r>
          </a:p>
          <a:p>
            <a:r>
              <a:rPr lang="en-US" sz="2400" dirty="0" smtClean="0">
                <a:solidFill>
                  <a:srgbClr val="FF0000"/>
                </a:solidFill>
              </a:rPr>
              <a:t>Consistency – Same threshold for both teams</a:t>
            </a:r>
          </a:p>
          <a:p>
            <a:r>
              <a:rPr lang="en-US" sz="2400" dirty="0" smtClean="0"/>
              <a:t>Courage – Make the difficult calls</a:t>
            </a:r>
          </a:p>
          <a:p>
            <a:r>
              <a:rPr lang="en-US" sz="2400" dirty="0" smtClean="0"/>
              <a:t>Uniform and Equipment – Impression of your ability</a:t>
            </a:r>
          </a:p>
          <a:p>
            <a:pPr marL="0" indent="0">
              <a:buNone/>
            </a:pPr>
            <a:endParaRPr lang="en-US" sz="24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15</a:t>
            </a:fld>
            <a:endParaRPr lang="en-US" dirty="0"/>
          </a:p>
        </p:txBody>
      </p:sp>
    </p:spTree>
    <p:extLst>
      <p:ext uri="{BB962C8B-B14F-4D97-AF65-F5344CB8AC3E}">
        <p14:creationId xmlns:p14="http://schemas.microsoft.com/office/powerpoint/2010/main" val="2037962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Other Expectations</a:t>
            </a:r>
            <a:endParaRPr lang="en-US" b="1" dirty="0"/>
          </a:p>
        </p:txBody>
      </p:sp>
      <p:sp>
        <p:nvSpPr>
          <p:cNvPr id="5" name="Content Placeholder 4"/>
          <p:cNvSpPr>
            <a:spLocks noGrp="1"/>
          </p:cNvSpPr>
          <p:nvPr>
            <p:ph idx="1"/>
          </p:nvPr>
        </p:nvSpPr>
        <p:spPr>
          <a:xfrm>
            <a:off x="619125" y="1679894"/>
            <a:ext cx="7826375" cy="2638106"/>
          </a:xfrm>
        </p:spPr>
        <p:txBody>
          <a:bodyPr>
            <a:noAutofit/>
          </a:bodyPr>
          <a:lstStyle/>
          <a:p>
            <a:r>
              <a:rPr lang="en-US" sz="2400" dirty="0" smtClean="0"/>
              <a:t>Timeliness – Many people are relying on you</a:t>
            </a:r>
          </a:p>
          <a:p>
            <a:r>
              <a:rPr lang="en-US" sz="2400" dirty="0" smtClean="0"/>
              <a:t>Respect – Show courtesy even in difficult situations</a:t>
            </a:r>
          </a:p>
          <a:p>
            <a:r>
              <a:rPr lang="en-US" sz="2400" dirty="0" smtClean="0"/>
              <a:t>Composure – Keep your actions calm even in chaos</a:t>
            </a:r>
          </a:p>
          <a:p>
            <a:r>
              <a:rPr lang="en-US" sz="2400" dirty="0" smtClean="0"/>
              <a:t>Controlled Emotions – Officiate without anger or fear</a:t>
            </a:r>
          </a:p>
          <a:p>
            <a:pPr marL="0" indent="0">
              <a:buNone/>
            </a:pPr>
            <a:endParaRPr lang="en-US" sz="2800" dirty="0" smtClean="0"/>
          </a:p>
        </p:txBody>
      </p:sp>
      <p:sp>
        <p:nvSpPr>
          <p:cNvPr id="4" name="Content Placeholder 4"/>
          <p:cNvSpPr txBox="1">
            <a:spLocks/>
          </p:cNvSpPr>
          <p:nvPr/>
        </p:nvSpPr>
        <p:spPr>
          <a:xfrm>
            <a:off x="771525" y="4007169"/>
            <a:ext cx="5826887" cy="8029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0000FF"/>
                </a:solidFill>
              </a:rPr>
              <a:t>“Because you love this game, it is your obligation as a coach or official to be an ambassador to the game</a:t>
            </a:r>
            <a:r>
              <a:rPr lang="en-US" sz="2400" dirty="0" smtClean="0"/>
              <a:t>”</a:t>
            </a:r>
          </a:p>
          <a:p>
            <a:pPr marL="0" indent="0">
              <a:buNone/>
            </a:pPr>
            <a:endParaRPr lang="en-US" sz="2400" dirty="0"/>
          </a:p>
          <a:p>
            <a:pPr marL="0" indent="0">
              <a:buNone/>
            </a:pPr>
            <a:r>
              <a:rPr lang="en-US" sz="2400" dirty="0" smtClean="0">
                <a:solidFill>
                  <a:srgbClr val="0000FF"/>
                </a:solidFill>
              </a:rPr>
              <a:t>“The legacy of the game starts with the little ones who learn from you”</a:t>
            </a:r>
          </a:p>
        </p:txBody>
      </p:sp>
      <p:pic>
        <p:nvPicPr>
          <p:cNvPr id="3" name="Picture 2" descr="hermedwar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412" y="3832225"/>
            <a:ext cx="1847088" cy="2590800"/>
          </a:xfrm>
          <a:prstGeom prst="rect">
            <a:avLst/>
          </a:prstGeom>
        </p:spPr>
      </p:pic>
      <p:sp>
        <p:nvSpPr>
          <p:cNvPr id="8" name="Slide Number Placeholder 7"/>
          <p:cNvSpPr>
            <a:spLocks noGrp="1"/>
          </p:cNvSpPr>
          <p:nvPr>
            <p:ph type="sldNum" sz="quarter" idx="12"/>
          </p:nvPr>
        </p:nvSpPr>
        <p:spPr/>
        <p:txBody>
          <a:bodyPr/>
          <a:lstStyle/>
          <a:p>
            <a:fld id="{96345D65-51F4-F745-96F0-95534D40837B}" type="slidenum">
              <a:rPr lang="en-US" smtClean="0"/>
              <a:pPr/>
              <a:t>16</a:t>
            </a:fld>
            <a:endParaRPr lang="en-US" dirty="0"/>
          </a:p>
        </p:txBody>
      </p:sp>
    </p:spTree>
    <p:extLst>
      <p:ext uri="{BB962C8B-B14F-4D97-AF65-F5344CB8AC3E}">
        <p14:creationId xmlns:p14="http://schemas.microsoft.com/office/powerpoint/2010/main" val="1975618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Points of Emphasis</a:t>
            </a:r>
            <a:endParaRPr lang="en-US" dirty="0"/>
          </a:p>
        </p:txBody>
      </p:sp>
      <p:sp>
        <p:nvSpPr>
          <p:cNvPr id="3" name="Content Placeholder 2"/>
          <p:cNvSpPr>
            <a:spLocks noGrp="1"/>
          </p:cNvSpPr>
          <p:nvPr>
            <p:ph idx="1"/>
          </p:nvPr>
        </p:nvSpPr>
        <p:spPr/>
        <p:txBody>
          <a:bodyPr/>
          <a:lstStyle/>
          <a:p>
            <a:r>
              <a:rPr lang="en-US" dirty="0" smtClean="0"/>
              <a:t>Hits to the Head/Neck</a:t>
            </a:r>
          </a:p>
          <a:p>
            <a:r>
              <a:rPr lang="en-US" dirty="0" smtClean="0"/>
              <a:t>Field Dimensions</a:t>
            </a:r>
          </a:p>
          <a:p>
            <a:r>
              <a:rPr lang="en-US" dirty="0" smtClean="0"/>
              <a:t>Properly Worn Equipment</a:t>
            </a:r>
          </a:p>
          <a:p>
            <a:r>
              <a:rPr lang="en-US" dirty="0" smtClean="0"/>
              <a:t>Sideline Sportsmanship</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17</a:t>
            </a:fld>
            <a:endParaRPr lang="en-US" dirty="0"/>
          </a:p>
        </p:txBody>
      </p:sp>
    </p:spTree>
    <p:extLst>
      <p:ext uri="{BB962C8B-B14F-4D97-AF65-F5344CB8AC3E}">
        <p14:creationId xmlns:p14="http://schemas.microsoft.com/office/powerpoint/2010/main" val="320478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Jim Evans – As They See ‘</a:t>
            </a:r>
            <a:r>
              <a:rPr lang="en-US" dirty="0" err="1" smtClean="0">
                <a:solidFill>
                  <a:srgbClr val="0000FF"/>
                </a:solidFill>
              </a:rPr>
              <a:t>Em</a:t>
            </a:r>
            <a:endParaRPr lang="en-US" dirty="0">
              <a:solidFill>
                <a:srgbClr val="0000FF"/>
              </a:solidFill>
            </a:endParaRPr>
          </a:p>
        </p:txBody>
      </p:sp>
      <p:sp>
        <p:nvSpPr>
          <p:cNvPr id="3" name="Content Placeholder 2"/>
          <p:cNvSpPr>
            <a:spLocks noGrp="1"/>
          </p:cNvSpPr>
          <p:nvPr>
            <p:ph idx="1"/>
          </p:nvPr>
        </p:nvSpPr>
        <p:spPr/>
        <p:txBody>
          <a:bodyPr/>
          <a:lstStyle/>
          <a:p>
            <a:r>
              <a:rPr lang="en-US" dirty="0"/>
              <a:t>“No father ever lit up a cigar, pointed to his new baby, and said, ‘That kid is going to be a major league umpire,</a:t>
            </a:r>
            <a:r>
              <a:rPr lang="en-US" dirty="0" smtClean="0"/>
              <a:t>’”</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18</a:t>
            </a:fld>
            <a:endParaRPr lang="en-US" dirty="0"/>
          </a:p>
        </p:txBody>
      </p:sp>
    </p:spTree>
    <p:extLst>
      <p:ext uri="{BB962C8B-B14F-4D97-AF65-F5344CB8AC3E}">
        <p14:creationId xmlns:p14="http://schemas.microsoft.com/office/powerpoint/2010/main" val="4672181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The Role of the “R”</a:t>
            </a:r>
            <a:endParaRPr lang="en-US" b="1" dirty="0"/>
          </a:p>
        </p:txBody>
      </p:sp>
      <p:sp>
        <p:nvSpPr>
          <p:cNvPr id="5" name="Content Placeholder 4"/>
          <p:cNvSpPr>
            <a:spLocks noGrp="1"/>
          </p:cNvSpPr>
          <p:nvPr>
            <p:ph idx="1"/>
          </p:nvPr>
        </p:nvSpPr>
        <p:spPr>
          <a:xfrm>
            <a:off x="457200" y="1447800"/>
            <a:ext cx="8229600" cy="4525963"/>
          </a:xfrm>
        </p:spPr>
        <p:txBody>
          <a:bodyPr>
            <a:noAutofit/>
          </a:bodyPr>
          <a:lstStyle/>
          <a:p>
            <a:r>
              <a:rPr lang="en-US" sz="2800" dirty="0" smtClean="0"/>
              <a:t>In charge of the game with all game decisions regarding timing, scoring, and all rules administration</a:t>
            </a:r>
          </a:p>
          <a:p>
            <a:r>
              <a:rPr lang="en-US" sz="2800" dirty="0" smtClean="0"/>
              <a:t>Responsible for both official’s actions</a:t>
            </a:r>
          </a:p>
          <a:p>
            <a:r>
              <a:rPr lang="en-US" sz="2800" dirty="0"/>
              <a:t>C</a:t>
            </a:r>
            <a:r>
              <a:rPr lang="en-US" sz="2800" dirty="0" smtClean="0"/>
              <a:t>ommunication with head coaches</a:t>
            </a:r>
          </a:p>
          <a:p>
            <a:r>
              <a:rPr lang="en-US" sz="2800" dirty="0" smtClean="0"/>
              <a:t>Decision maker for game interruptions</a:t>
            </a:r>
          </a:p>
          <a:p>
            <a:r>
              <a:rPr lang="en-US" sz="2800" dirty="0" smtClean="0"/>
              <a:t>Reporting on the game and any conduct issues</a:t>
            </a:r>
          </a:p>
          <a:p>
            <a:endParaRPr lang="en-US" sz="2800" dirty="0" smtClean="0"/>
          </a:p>
          <a:p>
            <a:pPr marL="0" indent="0">
              <a:buNone/>
            </a:pPr>
            <a:endParaRPr lang="en-US" sz="2800" dirty="0" smtClean="0"/>
          </a:p>
          <a:p>
            <a:endParaRPr lang="en-US" sz="2800" dirty="0"/>
          </a:p>
          <a:p>
            <a:endParaRPr lang="en-US" sz="2800" dirty="0" smtClean="0"/>
          </a:p>
          <a:p>
            <a:pPr marL="0" indent="0">
              <a:buNone/>
            </a:pPr>
            <a:endParaRPr lang="en-US" sz="2800" dirty="0" smtClean="0"/>
          </a:p>
          <a:p>
            <a:pPr marL="0" indent="0">
              <a:buNone/>
            </a:pPr>
            <a:endParaRPr lang="en-US" sz="2800" dirty="0" smtClean="0"/>
          </a:p>
          <a:p>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19</a:t>
            </a:fld>
            <a:endParaRPr lang="en-US" dirty="0"/>
          </a:p>
        </p:txBody>
      </p:sp>
      <p:sp>
        <p:nvSpPr>
          <p:cNvPr id="7" name="Title 1"/>
          <p:cNvSpPr txBox="1">
            <a:spLocks/>
          </p:cNvSpPr>
          <p:nvPr/>
        </p:nvSpPr>
        <p:spPr>
          <a:xfrm>
            <a:off x="457200" y="52133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75000"/>
                  </a:schemeClr>
                </a:solidFill>
              </a:rPr>
              <a:t>We Want Referees!</a:t>
            </a:r>
            <a:endParaRPr lang="en-US" b="1" dirty="0"/>
          </a:p>
        </p:txBody>
      </p:sp>
    </p:spTree>
    <p:extLst>
      <p:ext uri="{BB962C8B-B14F-4D97-AF65-F5344CB8AC3E}">
        <p14:creationId xmlns:p14="http://schemas.microsoft.com/office/powerpoint/2010/main" val="3814908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31"/>
            <a:ext cx="8229600" cy="1143000"/>
          </a:xfrm>
        </p:spPr>
        <p:txBody>
          <a:bodyPr/>
          <a:lstStyle/>
          <a:p>
            <a:r>
              <a:rPr lang="en-US" b="1" dirty="0" smtClean="0"/>
              <a:t>Key Organizations</a:t>
            </a:r>
            <a:endParaRPr lang="en-US" b="1" dirty="0"/>
          </a:p>
        </p:txBody>
      </p:sp>
      <p:sp>
        <p:nvSpPr>
          <p:cNvPr id="3" name="Content Placeholder 2"/>
          <p:cNvSpPr>
            <a:spLocks noGrp="1"/>
          </p:cNvSpPr>
          <p:nvPr>
            <p:ph idx="1"/>
          </p:nvPr>
        </p:nvSpPr>
        <p:spPr>
          <a:xfrm>
            <a:off x="228600" y="1143000"/>
            <a:ext cx="8915400" cy="3620011"/>
          </a:xfrm>
        </p:spPr>
        <p:txBody>
          <a:bodyPr>
            <a:normAutofit fontScale="92500" lnSpcReduction="20000"/>
          </a:bodyPr>
          <a:lstStyle/>
          <a:p>
            <a:r>
              <a:rPr lang="en-US" sz="2000" dirty="0" smtClean="0"/>
              <a:t>US Lacrosse is the national governing body of the sport and primarily serves </a:t>
            </a:r>
            <a:r>
              <a:rPr lang="en-US" sz="2000" dirty="0"/>
              <a:t>the youth game. </a:t>
            </a:r>
            <a:endParaRPr lang="en-US" sz="2000" dirty="0" smtClean="0"/>
          </a:p>
          <a:p>
            <a:endParaRPr lang="en-US" sz="2000" dirty="0"/>
          </a:p>
          <a:p>
            <a:r>
              <a:rPr lang="en-US" sz="2000" dirty="0"/>
              <a:t>The National Federation of State High School Associations has led the development of education -based interscholastic sports and </a:t>
            </a:r>
            <a:r>
              <a:rPr lang="en-US" sz="2000" dirty="0" smtClean="0"/>
              <a:t>activities.  The NFHS </a:t>
            </a:r>
          </a:p>
          <a:p>
            <a:pPr marL="349250" indent="0">
              <a:buNone/>
            </a:pPr>
            <a:r>
              <a:rPr lang="en-US" sz="2000" dirty="0" smtClean="0"/>
              <a:t>publishes </a:t>
            </a:r>
            <a:r>
              <a:rPr lang="en-US" sz="2000" dirty="0"/>
              <a:t>playing rules </a:t>
            </a:r>
            <a:r>
              <a:rPr lang="en-US" sz="2000" dirty="0" smtClean="0"/>
              <a:t> for Boys Lacrosse.</a:t>
            </a:r>
          </a:p>
          <a:p>
            <a:endParaRPr lang="en-US" sz="2000" dirty="0"/>
          </a:p>
          <a:p>
            <a:r>
              <a:rPr lang="en-US" sz="2000" dirty="0"/>
              <a:t>The </a:t>
            </a:r>
            <a:r>
              <a:rPr lang="en-US" sz="2000" dirty="0" smtClean="0"/>
              <a:t>Georgia High School Association is a voluntary organization that sets </a:t>
            </a:r>
            <a:r>
              <a:rPr lang="en-US" sz="2000" dirty="0"/>
              <a:t>standards for the registration, training, and evaluation of officials in all competitive activities</a:t>
            </a:r>
            <a:r>
              <a:rPr lang="en-US" sz="2000" dirty="0" smtClean="0"/>
              <a:t>. </a:t>
            </a:r>
          </a:p>
          <a:p>
            <a:endParaRPr lang="en-US" sz="2000" dirty="0"/>
          </a:p>
          <a:p>
            <a:r>
              <a:rPr lang="en-US" sz="2000" dirty="0"/>
              <a:t>The Georgia Lacrosse Officials Association (GLOA) was founded in 2002 by a number of lacrosse enthusiasts in Atlanta in an effort to promote lacrosse officiating in North Georgia.</a:t>
            </a:r>
            <a:endParaRPr lang="en-US" sz="2000" dirty="0" smtClean="0"/>
          </a:p>
          <a:p>
            <a:endParaRPr lang="en-US" sz="2000" dirty="0"/>
          </a:p>
          <a:p>
            <a:endParaRPr lang="en-US" sz="2000" dirty="0"/>
          </a:p>
          <a:p>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607" y="4765852"/>
            <a:ext cx="1027983" cy="151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807" y="4972634"/>
            <a:ext cx="1839870" cy="109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96345D65-51F4-F745-96F0-95534D40837B}" type="slidenum">
              <a:rPr lang="en-US" smtClean="0"/>
              <a:pPr/>
              <a:t>2</a:t>
            </a:fld>
            <a:endParaRPr lang="en-US" dirty="0"/>
          </a:p>
        </p:txBody>
      </p:sp>
      <p:pic>
        <p:nvPicPr>
          <p:cNvPr id="10" name="Picture 9" descr="gloa-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004" y="4700442"/>
            <a:ext cx="1270314" cy="1721981"/>
          </a:xfrm>
          <a:prstGeom prst="rect">
            <a:avLst/>
          </a:prstGeom>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677" y="4880149"/>
            <a:ext cx="1951327" cy="139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4963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crosse Pi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4" y="643334"/>
            <a:ext cx="8826500" cy="5295900"/>
          </a:xfrm>
          <a:prstGeom prst="rect">
            <a:avLst/>
          </a:prstGeom>
        </p:spPr>
      </p:pic>
      <p:sp>
        <p:nvSpPr>
          <p:cNvPr id="9" name="Title 1"/>
          <p:cNvSpPr>
            <a:spLocks noGrp="1"/>
          </p:cNvSpPr>
          <p:nvPr>
            <p:ph type="title"/>
          </p:nvPr>
        </p:nvSpPr>
        <p:spPr>
          <a:xfrm>
            <a:off x="444499" y="1225550"/>
            <a:ext cx="8493125" cy="1289050"/>
          </a:xfrm>
        </p:spPr>
        <p:txBody>
          <a:bodyPr>
            <a:noAutofit/>
          </a:bodyPr>
          <a:lstStyle/>
          <a:p>
            <a:pPr>
              <a:buClr>
                <a:schemeClr val="bg1"/>
              </a:buClr>
            </a:pPr>
            <a:r>
              <a:rPr lang="en-US" sz="4800" b="1" dirty="0" smtClean="0">
                <a:solidFill>
                  <a:schemeClr val="bg1"/>
                </a:solidFill>
              </a:rPr>
              <a:t>Every game is big for these kids</a:t>
            </a:r>
            <a:endParaRPr lang="en-US" sz="4800" b="1" dirty="0">
              <a:solidFill>
                <a:schemeClr val="bg1"/>
              </a:solidFill>
            </a:endParaRPr>
          </a:p>
        </p:txBody>
      </p:sp>
      <p:sp>
        <p:nvSpPr>
          <p:cNvPr id="10" name="Title 1"/>
          <p:cNvSpPr txBox="1">
            <a:spLocks/>
          </p:cNvSpPr>
          <p:nvPr/>
        </p:nvSpPr>
        <p:spPr>
          <a:xfrm>
            <a:off x="206374" y="3854450"/>
            <a:ext cx="8937625" cy="12890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chemeClr val="bg1"/>
              </a:buClr>
            </a:pPr>
            <a:r>
              <a:rPr lang="en-US" sz="4800" b="1" dirty="0" smtClean="0">
                <a:solidFill>
                  <a:schemeClr val="bg1"/>
                </a:solidFill>
              </a:rPr>
              <a:t>Give them your best every time!!</a:t>
            </a:r>
            <a:endParaRPr lang="en-US" sz="4800" b="1" dirty="0">
              <a:solidFill>
                <a:schemeClr val="bg1"/>
              </a:solidFill>
            </a:endParaRPr>
          </a:p>
        </p:txBody>
      </p:sp>
      <p:sp>
        <p:nvSpPr>
          <p:cNvPr id="4" name="Slide Number Placeholder 3"/>
          <p:cNvSpPr>
            <a:spLocks noGrp="1"/>
          </p:cNvSpPr>
          <p:nvPr>
            <p:ph type="sldNum" sz="quarter" idx="12"/>
          </p:nvPr>
        </p:nvSpPr>
        <p:spPr/>
        <p:txBody>
          <a:bodyPr/>
          <a:lstStyle/>
          <a:p>
            <a:fld id="{96345D65-51F4-F745-96F0-95534D40837B}" type="slidenum">
              <a:rPr lang="en-US" smtClean="0"/>
              <a:pPr/>
              <a:t>20</a:t>
            </a:fld>
            <a:endParaRPr lang="en-US" dirty="0"/>
          </a:p>
        </p:txBody>
      </p:sp>
    </p:spTree>
    <p:extLst>
      <p:ext uri="{BB962C8B-B14F-4D97-AF65-F5344CB8AC3E}">
        <p14:creationId xmlns:p14="http://schemas.microsoft.com/office/powerpoint/2010/main" val="248749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86" y="873125"/>
            <a:ext cx="8091621" cy="511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6012" y="1928812"/>
            <a:ext cx="6916738" cy="1412875"/>
          </a:xfrm>
          <a:prstGeom prst="rect">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1354137" y="1933575"/>
            <a:ext cx="6551613" cy="1289050"/>
          </a:xfrm>
        </p:spPr>
        <p:txBody>
          <a:bodyPr/>
          <a:lstStyle/>
          <a:p>
            <a:r>
              <a:rPr lang="en-US" b="1" dirty="0" smtClean="0">
                <a:solidFill>
                  <a:schemeClr val="bg1"/>
                </a:solidFill>
              </a:rPr>
              <a:t>PRE-GAME MANAGEMENT</a:t>
            </a:r>
            <a:endParaRPr lang="en-US" b="1" dirty="0">
              <a:solidFill>
                <a:schemeClr val="bg1"/>
              </a:solidFill>
            </a:endParaRPr>
          </a:p>
        </p:txBody>
      </p:sp>
      <p:sp>
        <p:nvSpPr>
          <p:cNvPr id="5" name="Slide Number Placeholder 4"/>
          <p:cNvSpPr>
            <a:spLocks noGrp="1"/>
          </p:cNvSpPr>
          <p:nvPr>
            <p:ph type="sldNum" sz="quarter" idx="12"/>
          </p:nvPr>
        </p:nvSpPr>
        <p:spPr/>
        <p:txBody>
          <a:bodyPr/>
          <a:lstStyle/>
          <a:p>
            <a:fld id="{96345D65-51F4-F745-96F0-95534D40837B}" type="slidenum">
              <a:rPr lang="en-US" smtClean="0"/>
              <a:pPr/>
              <a:t>21</a:t>
            </a:fld>
            <a:endParaRPr lang="en-US" dirty="0"/>
          </a:p>
        </p:txBody>
      </p:sp>
    </p:spTree>
    <p:extLst>
      <p:ext uri="{BB962C8B-B14F-4D97-AF65-F5344CB8AC3E}">
        <p14:creationId xmlns:p14="http://schemas.microsoft.com/office/powerpoint/2010/main" val="8392259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Prior to Game Day</a:t>
            </a:r>
            <a:endParaRPr lang="en-US" b="1" dirty="0"/>
          </a:p>
        </p:txBody>
      </p:sp>
      <p:sp>
        <p:nvSpPr>
          <p:cNvPr id="5" name="Content Placeholder 4"/>
          <p:cNvSpPr>
            <a:spLocks noGrp="1"/>
          </p:cNvSpPr>
          <p:nvPr>
            <p:ph idx="1"/>
          </p:nvPr>
        </p:nvSpPr>
        <p:spPr>
          <a:xfrm>
            <a:off x="457200" y="1373189"/>
            <a:ext cx="8229600" cy="976312"/>
          </a:xfrm>
        </p:spPr>
        <p:txBody>
          <a:bodyPr>
            <a:noAutofit/>
          </a:bodyPr>
          <a:lstStyle/>
          <a:p>
            <a:r>
              <a:rPr lang="en-US" sz="2800" dirty="0" smtClean="0"/>
              <a:t>Frequently utilize Arbiter to verify availability and game details</a:t>
            </a:r>
          </a:p>
          <a:p>
            <a:endParaRPr lang="en-US" sz="2800" dirty="0" smtClean="0"/>
          </a:p>
        </p:txBody>
      </p:sp>
      <p:pic>
        <p:nvPicPr>
          <p:cNvPr id="3" name="Picture 2"/>
          <p:cNvPicPr>
            <a:picLocks noChangeAspect="1"/>
          </p:cNvPicPr>
          <p:nvPr/>
        </p:nvPicPr>
        <p:blipFill>
          <a:blip r:embed="rId2"/>
          <a:stretch>
            <a:fillRect/>
          </a:stretch>
        </p:blipFill>
        <p:spPr>
          <a:xfrm>
            <a:off x="4286267" y="1995384"/>
            <a:ext cx="4213710" cy="1544741"/>
          </a:xfrm>
          <a:prstGeom prst="rect">
            <a:avLst/>
          </a:prstGeom>
        </p:spPr>
      </p:pic>
      <p:sp>
        <p:nvSpPr>
          <p:cNvPr id="6" name="Content Placeholder 4"/>
          <p:cNvSpPr txBox="1">
            <a:spLocks/>
          </p:cNvSpPr>
          <p:nvPr/>
        </p:nvSpPr>
        <p:spPr>
          <a:xfrm>
            <a:off x="107949" y="2303464"/>
            <a:ext cx="4003676" cy="7604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2625" indent="-333375">
              <a:spcBef>
                <a:spcPts val="500"/>
              </a:spcBef>
            </a:pPr>
            <a:r>
              <a:rPr lang="en-US" sz="2800" dirty="0" smtClean="0"/>
              <a:t>Remember names of coaches, officials, and game admins</a:t>
            </a:r>
          </a:p>
        </p:txBody>
      </p:sp>
      <p:sp>
        <p:nvSpPr>
          <p:cNvPr id="7" name="Content Placeholder 4"/>
          <p:cNvSpPr txBox="1">
            <a:spLocks/>
          </p:cNvSpPr>
          <p:nvPr/>
        </p:nvSpPr>
        <p:spPr>
          <a:xfrm>
            <a:off x="457200" y="3635376"/>
            <a:ext cx="8559801" cy="2921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Make contact no later than 48 hours prior. Umpire should check in with the Referee – </a:t>
            </a:r>
            <a:r>
              <a:rPr lang="en-US" sz="2800" dirty="0" smtClean="0">
                <a:solidFill>
                  <a:srgbClr val="FF0000"/>
                </a:solidFill>
              </a:rPr>
              <a:t>phone 1</a:t>
            </a:r>
            <a:r>
              <a:rPr lang="en-US" sz="2800" baseline="30000" dirty="0" smtClean="0">
                <a:solidFill>
                  <a:srgbClr val="FF0000"/>
                </a:solidFill>
              </a:rPr>
              <a:t>st</a:t>
            </a:r>
            <a:r>
              <a:rPr lang="en-US" sz="2800" dirty="0" smtClean="0">
                <a:solidFill>
                  <a:srgbClr val="FF0000"/>
                </a:solidFill>
              </a:rPr>
              <a:t>, email 2</a:t>
            </a:r>
            <a:r>
              <a:rPr lang="en-US" sz="2800" baseline="30000" dirty="0" smtClean="0">
                <a:solidFill>
                  <a:srgbClr val="FF0000"/>
                </a:solidFill>
              </a:rPr>
              <a:t>nd</a:t>
            </a:r>
            <a:endParaRPr lang="en-US" sz="2800" dirty="0" smtClean="0">
              <a:solidFill>
                <a:srgbClr val="FF0000"/>
              </a:solidFill>
            </a:endParaRPr>
          </a:p>
          <a:p>
            <a:r>
              <a:rPr lang="en-US" sz="2800" dirty="0" smtClean="0"/>
              <a:t>Confirm level of game, uniform and pregame meeting time and </a:t>
            </a:r>
            <a:r>
              <a:rPr lang="en-US" sz="2800" dirty="0"/>
              <a:t>l</a:t>
            </a:r>
            <a:r>
              <a:rPr lang="en-US" sz="2800" dirty="0" smtClean="0"/>
              <a:t>ocation</a:t>
            </a:r>
          </a:p>
          <a:p>
            <a:r>
              <a:rPr lang="en-US" sz="2800" dirty="0" smtClean="0"/>
              <a:t>Prepare </a:t>
            </a:r>
            <a:r>
              <a:rPr lang="en-US" sz="2800" dirty="0" smtClean="0">
                <a:solidFill>
                  <a:srgbClr val="008000"/>
                </a:solidFill>
              </a:rPr>
              <a:t>coaches certification cards</a:t>
            </a:r>
          </a:p>
          <a:p>
            <a:r>
              <a:rPr lang="en-US" sz="2800" dirty="0" smtClean="0"/>
              <a:t>Have a pregame discussion plan</a:t>
            </a:r>
          </a:p>
        </p:txBody>
      </p:sp>
      <p:sp>
        <p:nvSpPr>
          <p:cNvPr id="9" name="Slide Number Placeholder 8"/>
          <p:cNvSpPr>
            <a:spLocks noGrp="1"/>
          </p:cNvSpPr>
          <p:nvPr>
            <p:ph type="sldNum" sz="quarter" idx="12"/>
          </p:nvPr>
        </p:nvSpPr>
        <p:spPr/>
        <p:txBody>
          <a:bodyPr/>
          <a:lstStyle/>
          <a:p>
            <a:fld id="{96345D65-51F4-F745-96F0-95534D40837B}" type="slidenum">
              <a:rPr lang="en-US" smtClean="0"/>
              <a:pPr/>
              <a:t>22</a:t>
            </a:fld>
            <a:endParaRPr lang="en-US" dirty="0"/>
          </a:p>
        </p:txBody>
      </p:sp>
    </p:spTree>
    <p:extLst>
      <p:ext uri="{BB962C8B-B14F-4D97-AF65-F5344CB8AC3E}">
        <p14:creationId xmlns:p14="http://schemas.microsoft.com/office/powerpoint/2010/main" val="865373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Morning of a Game</a:t>
            </a:r>
            <a:endParaRPr lang="en-US" b="1" dirty="0"/>
          </a:p>
        </p:txBody>
      </p:sp>
      <p:sp>
        <p:nvSpPr>
          <p:cNvPr id="5" name="Content Placeholder 4"/>
          <p:cNvSpPr>
            <a:spLocks noGrp="1"/>
          </p:cNvSpPr>
          <p:nvPr>
            <p:ph idx="1"/>
          </p:nvPr>
        </p:nvSpPr>
        <p:spPr>
          <a:xfrm>
            <a:off x="457200" y="1296988"/>
            <a:ext cx="8115300" cy="5059362"/>
          </a:xfrm>
        </p:spPr>
        <p:txBody>
          <a:bodyPr>
            <a:noAutofit/>
          </a:bodyPr>
          <a:lstStyle/>
          <a:p>
            <a:r>
              <a:rPr lang="en-US" sz="2800" dirty="0"/>
              <a:t>Have a readily available </a:t>
            </a:r>
            <a:r>
              <a:rPr lang="en-US" sz="2800" dirty="0">
                <a:solidFill>
                  <a:srgbClr val="008000"/>
                </a:solidFill>
              </a:rPr>
              <a:t>contact list </a:t>
            </a:r>
            <a:r>
              <a:rPr lang="en-US" sz="2800" dirty="0"/>
              <a:t>of all key game </a:t>
            </a:r>
            <a:r>
              <a:rPr lang="en-US" sz="2800" dirty="0" smtClean="0"/>
              <a:t>personnel from Arbiter</a:t>
            </a:r>
          </a:p>
          <a:p>
            <a:r>
              <a:rPr lang="en-US" sz="2800" dirty="0" smtClean="0"/>
              <a:t>Plan for traffic and alternate routes</a:t>
            </a:r>
          </a:p>
          <a:p>
            <a:r>
              <a:rPr lang="en-US" sz="2800" dirty="0" smtClean="0"/>
              <a:t>If </a:t>
            </a:r>
            <a:r>
              <a:rPr lang="en-US" sz="2800" dirty="0"/>
              <a:t>there </a:t>
            </a:r>
            <a:r>
              <a:rPr lang="en-US" sz="2800" dirty="0" smtClean="0"/>
              <a:t>are </a:t>
            </a:r>
            <a:r>
              <a:rPr lang="en-US" sz="2800" dirty="0"/>
              <a:t>any weather issues (snow, rain, etc.) </a:t>
            </a:r>
            <a:r>
              <a:rPr lang="en-US" sz="2800" dirty="0" smtClean="0"/>
              <a:t>the </a:t>
            </a:r>
            <a:r>
              <a:rPr lang="en-US" sz="2800" dirty="0"/>
              <a:t>home team’s </a:t>
            </a:r>
            <a:r>
              <a:rPr lang="en-US" sz="2800" dirty="0" smtClean="0"/>
              <a:t>head coach or other representative should contact the Referee to </a:t>
            </a:r>
            <a:r>
              <a:rPr lang="en-US" sz="2800" dirty="0"/>
              <a:t>confirm </a:t>
            </a:r>
            <a:r>
              <a:rPr lang="en-US" sz="2800" dirty="0" smtClean="0"/>
              <a:t>whether the game </a:t>
            </a:r>
            <a:r>
              <a:rPr lang="en-US" sz="2800" dirty="0"/>
              <a:t>is still being </a:t>
            </a:r>
            <a:r>
              <a:rPr lang="en-US" sz="2800" dirty="0" smtClean="0"/>
              <a:t>played</a:t>
            </a:r>
            <a:r>
              <a:rPr lang="en-US" sz="2800" dirty="0"/>
              <a:t> </a:t>
            </a:r>
            <a:r>
              <a:rPr lang="en-US" sz="2800" dirty="0" smtClean="0"/>
              <a:t>and any changes in time or location</a:t>
            </a:r>
          </a:p>
          <a:p>
            <a:r>
              <a:rPr lang="en-US" sz="2800" dirty="0"/>
              <a:t>Pack </a:t>
            </a:r>
            <a:r>
              <a:rPr lang="en-US" sz="2800" dirty="0" smtClean="0"/>
              <a:t>everything on your </a:t>
            </a:r>
            <a:r>
              <a:rPr lang="en-US" sz="2800" dirty="0" smtClean="0">
                <a:solidFill>
                  <a:srgbClr val="008000"/>
                </a:solidFill>
              </a:rPr>
              <a:t>Uniform Checklist</a:t>
            </a:r>
            <a:r>
              <a:rPr lang="en-US" sz="2800" dirty="0"/>
              <a:t>.</a:t>
            </a:r>
            <a:r>
              <a:rPr lang="en-US" sz="2800" dirty="0" smtClean="0"/>
              <a:t> Bring backups </a:t>
            </a:r>
            <a:r>
              <a:rPr lang="en-US" sz="2800" dirty="0"/>
              <a:t>for </a:t>
            </a:r>
            <a:r>
              <a:rPr lang="en-US" sz="2800" dirty="0" smtClean="0"/>
              <a:t>everything</a:t>
            </a:r>
            <a:endParaRPr lang="en-US" sz="2800" dirty="0"/>
          </a:p>
        </p:txBody>
      </p:sp>
      <p:sp>
        <p:nvSpPr>
          <p:cNvPr id="7" name="Content Placeholder 4"/>
          <p:cNvSpPr txBox="1">
            <a:spLocks/>
          </p:cNvSpPr>
          <p:nvPr/>
        </p:nvSpPr>
        <p:spPr>
          <a:xfrm>
            <a:off x="473075" y="4887912"/>
            <a:ext cx="8229600" cy="8207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23</a:t>
            </a:fld>
            <a:endParaRPr lang="en-US" dirty="0"/>
          </a:p>
        </p:txBody>
      </p:sp>
    </p:spTree>
    <p:extLst>
      <p:ext uri="{BB962C8B-B14F-4D97-AF65-F5344CB8AC3E}">
        <p14:creationId xmlns:p14="http://schemas.microsoft.com/office/powerpoint/2010/main" val="32336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45 Minutes to Game Time</a:t>
            </a:r>
            <a:endParaRPr lang="en-US" b="1" dirty="0"/>
          </a:p>
        </p:txBody>
      </p:sp>
      <p:sp>
        <p:nvSpPr>
          <p:cNvPr id="5" name="Content Placeholder 4"/>
          <p:cNvSpPr>
            <a:spLocks noGrp="1"/>
          </p:cNvSpPr>
          <p:nvPr>
            <p:ph idx="1"/>
          </p:nvPr>
        </p:nvSpPr>
        <p:spPr>
          <a:xfrm>
            <a:off x="457199" y="1460501"/>
            <a:ext cx="8245475" cy="4248147"/>
          </a:xfrm>
        </p:spPr>
        <p:txBody>
          <a:bodyPr>
            <a:noAutofit/>
          </a:bodyPr>
          <a:lstStyle/>
          <a:p>
            <a:r>
              <a:rPr lang="en-US" sz="2000" dirty="0"/>
              <a:t>Meet </a:t>
            </a:r>
            <a:r>
              <a:rPr lang="en-US" sz="2000" dirty="0" smtClean="0"/>
              <a:t>your partner at the agreed time and location</a:t>
            </a:r>
            <a:endParaRPr lang="en-US" sz="2000" dirty="0"/>
          </a:p>
          <a:p>
            <a:r>
              <a:rPr lang="en-US" sz="2000" dirty="0" smtClean="0"/>
              <a:t>Make final agreement </a:t>
            </a:r>
            <a:r>
              <a:rPr lang="en-US" sz="2000" dirty="0"/>
              <a:t>on </a:t>
            </a:r>
            <a:r>
              <a:rPr lang="en-US" sz="2000" dirty="0" smtClean="0"/>
              <a:t>uniform.  Officials </a:t>
            </a:r>
            <a:r>
              <a:rPr lang="en-US" sz="2000" dirty="0"/>
              <a:t>must be dressed </a:t>
            </a:r>
            <a:r>
              <a:rPr lang="en-US" sz="2000" dirty="0" smtClean="0"/>
              <a:t>alike</a:t>
            </a:r>
            <a:endParaRPr lang="en-US" sz="2000" dirty="0"/>
          </a:p>
          <a:p>
            <a:r>
              <a:rPr lang="en-US" sz="2000" dirty="0" smtClean="0"/>
              <a:t>Review </a:t>
            </a:r>
            <a:r>
              <a:rPr lang="en-US" sz="2000" dirty="0"/>
              <a:t>rules for level of </a:t>
            </a:r>
            <a:r>
              <a:rPr lang="en-US" sz="2000" dirty="0" smtClean="0"/>
              <a:t>competition</a:t>
            </a:r>
            <a:endParaRPr lang="en-US" sz="2000" dirty="0"/>
          </a:p>
          <a:p>
            <a:r>
              <a:rPr lang="en-US" sz="2000" dirty="0" smtClean="0">
                <a:solidFill>
                  <a:srgbClr val="008000"/>
                </a:solidFill>
              </a:rPr>
              <a:t>Review </a:t>
            </a:r>
            <a:r>
              <a:rPr lang="en-US" sz="2000" dirty="0">
                <a:solidFill>
                  <a:srgbClr val="008000"/>
                </a:solidFill>
              </a:rPr>
              <a:t>Points of Emphasis (POE) and any new rules or memos </a:t>
            </a:r>
            <a:r>
              <a:rPr lang="en-US" sz="2000" dirty="0" smtClean="0">
                <a:solidFill>
                  <a:srgbClr val="008000"/>
                </a:solidFill>
              </a:rPr>
              <a:t>from the </a:t>
            </a:r>
            <a:r>
              <a:rPr lang="en-US" sz="2000" dirty="0">
                <a:solidFill>
                  <a:srgbClr val="008000"/>
                </a:solidFill>
              </a:rPr>
              <a:t>league or </a:t>
            </a:r>
            <a:r>
              <a:rPr lang="en-US" sz="2000" dirty="0" smtClean="0">
                <a:solidFill>
                  <a:srgbClr val="008000"/>
                </a:solidFill>
              </a:rPr>
              <a:t>assignor</a:t>
            </a:r>
            <a:endParaRPr lang="en-US" sz="2000" dirty="0">
              <a:solidFill>
                <a:srgbClr val="008000"/>
              </a:solidFill>
            </a:endParaRPr>
          </a:p>
          <a:p>
            <a:r>
              <a:rPr lang="en-US" sz="2000" dirty="0" smtClean="0"/>
              <a:t>Discuss coverage areas, stick checks, player counts on restarts, and anything else relevant to the game</a:t>
            </a:r>
            <a:endParaRPr lang="en-US" sz="2000" dirty="0"/>
          </a:p>
          <a:p>
            <a:r>
              <a:rPr lang="en-US" sz="2000" dirty="0" smtClean="0"/>
              <a:t>If </a:t>
            </a:r>
            <a:r>
              <a:rPr lang="en-US" sz="2000" dirty="0"/>
              <a:t>any situations have arisen during the season and where unsure how </a:t>
            </a:r>
            <a:r>
              <a:rPr lang="en-US" sz="2000" dirty="0" smtClean="0"/>
              <a:t>to handle </a:t>
            </a:r>
            <a:r>
              <a:rPr lang="en-US" sz="2000" dirty="0"/>
              <a:t>that situation, talk about it.</a:t>
            </a:r>
          </a:p>
          <a:p>
            <a:r>
              <a:rPr lang="en-US" sz="2000" dirty="0" smtClean="0"/>
              <a:t>This </a:t>
            </a:r>
            <a:r>
              <a:rPr lang="en-US" sz="2000" dirty="0"/>
              <a:t>should be an interactive pre-game with </a:t>
            </a:r>
            <a:r>
              <a:rPr lang="en-US" sz="2000" dirty="0" smtClean="0"/>
              <a:t>both </a:t>
            </a:r>
            <a:r>
              <a:rPr lang="en-US" sz="2000" dirty="0"/>
              <a:t>officials providing information</a:t>
            </a:r>
            <a:r>
              <a:rPr lang="en-US" sz="2000" dirty="0" smtClean="0"/>
              <a:t>, asking </a:t>
            </a:r>
            <a:r>
              <a:rPr lang="en-US" sz="2000" dirty="0"/>
              <a:t>questions and listening</a:t>
            </a:r>
            <a:r>
              <a:rPr lang="en-US" sz="2000" dirty="0" smtClean="0"/>
              <a:t>.</a:t>
            </a:r>
          </a:p>
          <a:p>
            <a:r>
              <a:rPr lang="en-US" sz="2000" dirty="0" smtClean="0">
                <a:solidFill>
                  <a:srgbClr val="008000"/>
                </a:solidFill>
              </a:rPr>
              <a:t>GLOA Pregame Sheet</a:t>
            </a:r>
          </a:p>
        </p:txBody>
      </p:sp>
      <p:sp>
        <p:nvSpPr>
          <p:cNvPr id="7" name="Content Placeholder 4"/>
          <p:cNvSpPr txBox="1">
            <a:spLocks/>
          </p:cNvSpPr>
          <p:nvPr/>
        </p:nvSpPr>
        <p:spPr>
          <a:xfrm>
            <a:off x="473075" y="4887912"/>
            <a:ext cx="8229600" cy="8207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24</a:t>
            </a:fld>
            <a:endParaRPr lang="en-US" dirty="0"/>
          </a:p>
        </p:txBody>
      </p:sp>
    </p:spTree>
    <p:extLst>
      <p:ext uri="{BB962C8B-B14F-4D97-AF65-F5344CB8AC3E}">
        <p14:creationId xmlns:p14="http://schemas.microsoft.com/office/powerpoint/2010/main" val="3969475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20 Minutes to Game Time</a:t>
            </a:r>
            <a:endParaRPr lang="en-US" b="1" dirty="0"/>
          </a:p>
        </p:txBody>
      </p:sp>
      <p:sp>
        <p:nvSpPr>
          <p:cNvPr id="5" name="Content Placeholder 4"/>
          <p:cNvSpPr>
            <a:spLocks noGrp="1"/>
          </p:cNvSpPr>
          <p:nvPr>
            <p:ph idx="1"/>
          </p:nvPr>
        </p:nvSpPr>
        <p:spPr>
          <a:xfrm>
            <a:off x="441324" y="1417638"/>
            <a:ext cx="8261351" cy="5746749"/>
          </a:xfrm>
        </p:spPr>
        <p:txBody>
          <a:bodyPr>
            <a:noAutofit/>
          </a:bodyPr>
          <a:lstStyle/>
          <a:p>
            <a:r>
              <a:rPr lang="en-US" sz="1600" dirty="0">
                <a:solidFill>
                  <a:srgbClr val="FF0000"/>
                </a:solidFill>
              </a:rPr>
              <a:t>Should be </a:t>
            </a:r>
            <a:r>
              <a:rPr lang="en-US" sz="1600" dirty="0" smtClean="0">
                <a:solidFill>
                  <a:srgbClr val="FF0000"/>
                </a:solidFill>
              </a:rPr>
              <a:t>on </a:t>
            </a:r>
            <a:r>
              <a:rPr lang="en-US" sz="1600" dirty="0">
                <a:solidFill>
                  <a:srgbClr val="FF0000"/>
                </a:solidFill>
              </a:rPr>
              <a:t>the </a:t>
            </a:r>
            <a:r>
              <a:rPr lang="en-US" sz="1600" dirty="0" smtClean="0">
                <a:solidFill>
                  <a:srgbClr val="FF0000"/>
                </a:solidFill>
              </a:rPr>
              <a:t>field at least 20 minutes prior.</a:t>
            </a:r>
            <a:r>
              <a:rPr lang="en-US" sz="1600" dirty="0" smtClean="0"/>
              <a:t> </a:t>
            </a:r>
            <a:r>
              <a:rPr lang="en-US" sz="1600" dirty="0"/>
              <a:t>Inspect the field.</a:t>
            </a:r>
          </a:p>
          <a:p>
            <a:r>
              <a:rPr lang="en-US" sz="1600" dirty="0" smtClean="0"/>
              <a:t>Look </a:t>
            </a:r>
            <a:r>
              <a:rPr lang="en-US" sz="1600" dirty="0"/>
              <a:t>for hazardous or dangerous issues on or near the field. </a:t>
            </a:r>
          </a:p>
          <a:p>
            <a:r>
              <a:rPr lang="en-US" sz="1600" dirty="0" smtClean="0"/>
              <a:t>Check </a:t>
            </a:r>
            <a:r>
              <a:rPr lang="en-US" sz="1600" dirty="0"/>
              <a:t>nets for </a:t>
            </a:r>
            <a:r>
              <a:rPr lang="en-US" sz="1600" dirty="0" smtClean="0"/>
              <a:t>holes and check field lines</a:t>
            </a:r>
            <a:endParaRPr lang="en-US" sz="1600" dirty="0"/>
          </a:p>
          <a:p>
            <a:r>
              <a:rPr lang="en-US" sz="1600" dirty="0" smtClean="0"/>
              <a:t>Meet </a:t>
            </a:r>
            <a:r>
              <a:rPr lang="en-US" sz="1600" dirty="0"/>
              <a:t>the home coach first. </a:t>
            </a:r>
            <a:r>
              <a:rPr lang="en-US" sz="1600" dirty="0" smtClean="0"/>
              <a:t> At </a:t>
            </a:r>
            <a:r>
              <a:rPr lang="en-US" sz="1600" dirty="0"/>
              <a:t>this point only the Referee should be </a:t>
            </a:r>
            <a:r>
              <a:rPr lang="en-US" sz="1600" dirty="0" smtClean="0"/>
              <a:t>speaking</a:t>
            </a:r>
          </a:p>
          <a:p>
            <a:r>
              <a:rPr lang="en-US" sz="1600" dirty="0" smtClean="0"/>
              <a:t>Introduce </a:t>
            </a:r>
            <a:r>
              <a:rPr lang="en-US" sz="1600" dirty="0"/>
              <a:t>yourselves. Get the numbers of captains and in-</a:t>
            </a:r>
            <a:r>
              <a:rPr lang="en-US" sz="1600" dirty="0" smtClean="0"/>
              <a:t>home.</a:t>
            </a:r>
          </a:p>
          <a:p>
            <a:r>
              <a:rPr lang="en-US" sz="1600" dirty="0" smtClean="0"/>
              <a:t>Perform </a:t>
            </a:r>
            <a:r>
              <a:rPr lang="en-US" sz="1600" dirty="0"/>
              <a:t>coach’s </a:t>
            </a:r>
            <a:r>
              <a:rPr lang="en-US" sz="1600" dirty="0" smtClean="0"/>
              <a:t>certification and provide card. </a:t>
            </a:r>
            <a:r>
              <a:rPr lang="en-US" sz="1600" dirty="0"/>
              <a:t>Ask if there are any pre-game or halftime </a:t>
            </a:r>
            <a:r>
              <a:rPr lang="en-US" sz="1600" dirty="0" smtClean="0"/>
              <a:t>activities </a:t>
            </a:r>
            <a:r>
              <a:rPr lang="en-US" sz="1600" dirty="0"/>
              <a:t>or </a:t>
            </a:r>
            <a:r>
              <a:rPr lang="en-US" sz="1600" dirty="0" smtClean="0"/>
              <a:t>festivities. </a:t>
            </a:r>
            <a:r>
              <a:rPr lang="en-US" sz="1600" dirty="0"/>
              <a:t>Confirm the face-off </a:t>
            </a:r>
            <a:r>
              <a:rPr lang="en-US" sz="1600" dirty="0" smtClean="0"/>
              <a:t>time</a:t>
            </a:r>
            <a:endParaRPr lang="en-US" sz="1600" dirty="0"/>
          </a:p>
          <a:p>
            <a:r>
              <a:rPr lang="en-US" sz="1600" dirty="0" smtClean="0"/>
              <a:t>If </a:t>
            </a:r>
            <a:r>
              <a:rPr lang="en-US" sz="1600" dirty="0"/>
              <a:t>there are any issues with the field, point them out to the Head </a:t>
            </a:r>
            <a:r>
              <a:rPr lang="en-US" sz="1600" dirty="0" smtClean="0"/>
              <a:t>Coach for </a:t>
            </a:r>
            <a:r>
              <a:rPr lang="en-US" sz="1600" dirty="0"/>
              <a:t>him to </a:t>
            </a:r>
            <a:r>
              <a:rPr lang="en-US" sz="1600" dirty="0" smtClean="0"/>
              <a:t>address</a:t>
            </a:r>
            <a:endParaRPr lang="en-US" sz="1600" dirty="0"/>
          </a:p>
          <a:p>
            <a:r>
              <a:rPr lang="en-US" sz="1600" dirty="0" smtClean="0"/>
              <a:t>Meet </a:t>
            </a:r>
            <a:r>
              <a:rPr lang="en-US" sz="1600" dirty="0"/>
              <a:t>the visiting coach. Get his numbers and administer the </a:t>
            </a:r>
            <a:r>
              <a:rPr lang="en-US" sz="1600" dirty="0" smtClean="0"/>
              <a:t>Coaches Certification</a:t>
            </a:r>
            <a:r>
              <a:rPr lang="en-US" sz="1600" dirty="0"/>
              <a:t>. Inform him of any pre-game or half time </a:t>
            </a:r>
            <a:r>
              <a:rPr lang="en-US" sz="1600" dirty="0" smtClean="0"/>
              <a:t>activates</a:t>
            </a:r>
            <a:endParaRPr lang="en-US" sz="1600" dirty="0"/>
          </a:p>
          <a:p>
            <a:r>
              <a:rPr lang="en-US" sz="1600" dirty="0" smtClean="0"/>
              <a:t>You </a:t>
            </a:r>
            <a:r>
              <a:rPr lang="en-US" sz="1600" dirty="0"/>
              <a:t>must spend the same amount of time with each </a:t>
            </a:r>
            <a:r>
              <a:rPr lang="en-US" sz="1600" dirty="0" smtClean="0"/>
              <a:t>coach.  </a:t>
            </a:r>
            <a:r>
              <a:rPr lang="en-US" sz="1600" dirty="0" smtClean="0">
                <a:solidFill>
                  <a:srgbClr val="0000FF"/>
                </a:solidFill>
              </a:rPr>
              <a:t>Perception </a:t>
            </a:r>
            <a:r>
              <a:rPr lang="en-US" sz="1600" dirty="0">
                <a:solidFill>
                  <a:srgbClr val="0000FF"/>
                </a:solidFill>
              </a:rPr>
              <a:t>is </a:t>
            </a:r>
            <a:r>
              <a:rPr lang="en-US" sz="1600" dirty="0" smtClean="0">
                <a:solidFill>
                  <a:srgbClr val="0000FF"/>
                </a:solidFill>
              </a:rPr>
              <a:t>reality.</a:t>
            </a:r>
          </a:p>
          <a:p>
            <a:r>
              <a:rPr lang="en-US" sz="1600" dirty="0" smtClean="0"/>
              <a:t>Depending </a:t>
            </a:r>
            <a:r>
              <a:rPr lang="en-US" sz="1600" dirty="0"/>
              <a:t>on the level of competition, you may or may not have table </a:t>
            </a:r>
            <a:r>
              <a:rPr lang="en-US" sz="1600" dirty="0" smtClean="0"/>
              <a:t>personal.  </a:t>
            </a:r>
            <a:r>
              <a:rPr lang="en-US" sz="1600" dirty="0"/>
              <a:t>If you do have table personal the Referee </a:t>
            </a:r>
            <a:r>
              <a:rPr lang="en-US" sz="1600" dirty="0" smtClean="0"/>
              <a:t>should instruct </a:t>
            </a:r>
            <a:r>
              <a:rPr lang="en-US" sz="1600" dirty="0"/>
              <a:t>them on what is required of </a:t>
            </a:r>
            <a:r>
              <a:rPr lang="en-US" sz="1600" dirty="0" smtClean="0"/>
              <a:t>them</a:t>
            </a:r>
          </a:p>
          <a:p>
            <a:r>
              <a:rPr lang="en-US" sz="1600" dirty="0" smtClean="0"/>
              <a:t>While </a:t>
            </a:r>
            <a:r>
              <a:rPr lang="en-US" sz="1600" dirty="0"/>
              <a:t>the Referee is talking with table personal, the Umpire should be available  </a:t>
            </a:r>
            <a:r>
              <a:rPr lang="en-US" sz="1600" dirty="0" smtClean="0"/>
              <a:t>for </a:t>
            </a:r>
            <a:r>
              <a:rPr lang="en-US" sz="1600" dirty="0"/>
              <a:t>equipment checks. He should do this on the far side of the </a:t>
            </a:r>
            <a:r>
              <a:rPr lang="en-US" sz="1600" dirty="0" smtClean="0"/>
              <a:t>field</a:t>
            </a:r>
            <a:r>
              <a:rPr lang="en-US" sz="1600" dirty="0"/>
              <a:t> </a:t>
            </a:r>
            <a:r>
              <a:rPr lang="en-US" sz="1600" dirty="0" smtClean="0"/>
              <a:t>at </a:t>
            </a:r>
            <a:r>
              <a:rPr lang="en-US" sz="1600" dirty="0"/>
              <a:t>the intersection of the midfield line and the wing </a:t>
            </a:r>
            <a:r>
              <a:rPr lang="en-US" sz="1600" dirty="0" smtClean="0"/>
              <a:t>line</a:t>
            </a:r>
            <a:endParaRPr lang="en-US" sz="1600" dirty="0"/>
          </a:p>
          <a:p>
            <a:r>
              <a:rPr lang="en-US" sz="1600" dirty="0" smtClean="0"/>
              <a:t>Referee </a:t>
            </a:r>
            <a:r>
              <a:rPr lang="en-US" sz="1600" dirty="0"/>
              <a:t>will join the Umpire when he is done with </a:t>
            </a:r>
            <a:r>
              <a:rPr lang="en-US" sz="1600" dirty="0">
                <a:solidFill>
                  <a:srgbClr val="008000"/>
                </a:solidFill>
              </a:rPr>
              <a:t>table personnel </a:t>
            </a:r>
            <a:r>
              <a:rPr lang="en-US" sz="1600" dirty="0" smtClean="0">
                <a:solidFill>
                  <a:srgbClr val="008000"/>
                </a:solidFill>
              </a:rPr>
              <a:t>instructions</a:t>
            </a:r>
            <a:endParaRPr lang="en-US" sz="1600" dirty="0">
              <a:solidFill>
                <a:srgbClr val="008000"/>
              </a:solidFill>
            </a:endParaRPr>
          </a:p>
          <a:p>
            <a:r>
              <a:rPr lang="en-US" sz="1600" dirty="0" smtClean="0"/>
              <a:t>If </a:t>
            </a:r>
            <a:r>
              <a:rPr lang="en-US" sz="1600" dirty="0"/>
              <a:t>there are still pre-game items that need to be discussed the officials </a:t>
            </a:r>
            <a:r>
              <a:rPr lang="en-US" sz="1600" dirty="0" smtClean="0"/>
              <a:t>can use </a:t>
            </a:r>
            <a:r>
              <a:rPr lang="en-US" sz="1600" dirty="0"/>
              <a:t>this time to finish those </a:t>
            </a:r>
            <a:r>
              <a:rPr lang="en-US" sz="1600" dirty="0" smtClean="0"/>
              <a:t>discussions</a:t>
            </a:r>
            <a:endParaRPr lang="en-US" sz="1600" dirty="0"/>
          </a:p>
          <a:p>
            <a:endParaRPr lang="en-US" sz="1600" dirty="0"/>
          </a:p>
          <a:p>
            <a:endParaRPr lang="en-US" sz="2000" dirty="0"/>
          </a:p>
        </p:txBody>
      </p:sp>
      <p:sp>
        <p:nvSpPr>
          <p:cNvPr id="7" name="Content Placeholder 4"/>
          <p:cNvSpPr txBox="1">
            <a:spLocks/>
          </p:cNvSpPr>
          <p:nvPr/>
        </p:nvSpPr>
        <p:spPr>
          <a:xfrm>
            <a:off x="473075" y="4887912"/>
            <a:ext cx="8229600" cy="8207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25</a:t>
            </a:fld>
            <a:endParaRPr lang="en-US" dirty="0"/>
          </a:p>
        </p:txBody>
      </p:sp>
    </p:spTree>
    <p:extLst>
      <p:ext uri="{BB962C8B-B14F-4D97-AF65-F5344CB8AC3E}">
        <p14:creationId xmlns:p14="http://schemas.microsoft.com/office/powerpoint/2010/main" val="935927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5 Minutes to Game Time</a:t>
            </a:r>
            <a:endParaRPr lang="en-US" b="1" dirty="0"/>
          </a:p>
        </p:txBody>
      </p:sp>
      <p:sp>
        <p:nvSpPr>
          <p:cNvPr id="5" name="Content Placeholder 4"/>
          <p:cNvSpPr>
            <a:spLocks noGrp="1"/>
          </p:cNvSpPr>
          <p:nvPr>
            <p:ph idx="1"/>
          </p:nvPr>
        </p:nvSpPr>
        <p:spPr>
          <a:xfrm>
            <a:off x="457199" y="1460501"/>
            <a:ext cx="8245475" cy="3983035"/>
          </a:xfrm>
        </p:spPr>
        <p:txBody>
          <a:bodyPr>
            <a:noAutofit/>
          </a:bodyPr>
          <a:lstStyle/>
          <a:p>
            <a:r>
              <a:rPr lang="en-US" sz="2400" dirty="0"/>
              <a:t>Call for captains for coin toss. Do not use your whistle to achieve </a:t>
            </a:r>
            <a:r>
              <a:rPr lang="en-US" sz="2400" dirty="0" smtClean="0"/>
              <a:t>this</a:t>
            </a:r>
            <a:endParaRPr lang="en-US" sz="2400" dirty="0"/>
          </a:p>
          <a:p>
            <a:r>
              <a:rPr lang="en-US" sz="2400" dirty="0" smtClean="0"/>
              <a:t>Officials </a:t>
            </a:r>
            <a:r>
              <a:rPr lang="en-US" sz="2400" dirty="0"/>
              <a:t>introduce themselves to the captains and the captains to each </a:t>
            </a:r>
            <a:r>
              <a:rPr lang="en-US" sz="2400" dirty="0" smtClean="0"/>
              <a:t>other</a:t>
            </a:r>
            <a:endParaRPr lang="en-US" sz="2400" dirty="0"/>
          </a:p>
          <a:p>
            <a:r>
              <a:rPr lang="en-US" sz="2400" dirty="0" smtClean="0"/>
              <a:t>Referee </a:t>
            </a:r>
            <a:r>
              <a:rPr lang="en-US" sz="2400" dirty="0"/>
              <a:t>explains </a:t>
            </a:r>
            <a:r>
              <a:rPr lang="en-US" sz="2400" dirty="0" smtClean="0"/>
              <a:t>any </a:t>
            </a:r>
            <a:r>
              <a:rPr lang="en-US" sz="2400" dirty="0"/>
              <a:t>special rules</a:t>
            </a:r>
          </a:p>
          <a:p>
            <a:r>
              <a:rPr lang="en-US" sz="2400" dirty="0" smtClean="0"/>
              <a:t>Referee </a:t>
            </a:r>
            <a:r>
              <a:rPr lang="en-US" sz="2400" dirty="0"/>
              <a:t>conducts the coin toss; visiting team calls </a:t>
            </a:r>
            <a:r>
              <a:rPr lang="en-US" sz="2400" dirty="0" smtClean="0"/>
              <a:t>it</a:t>
            </a:r>
          </a:p>
          <a:p>
            <a:r>
              <a:rPr lang="en-US" sz="2400" dirty="0" smtClean="0"/>
              <a:t>Learn </a:t>
            </a:r>
            <a:r>
              <a:rPr lang="en-US" sz="2400" dirty="0"/>
              <a:t>to be smooth with the coin flip </a:t>
            </a:r>
            <a:r>
              <a:rPr lang="en-US" sz="2400" dirty="0" smtClean="0"/>
              <a:t>procedures</a:t>
            </a:r>
            <a:endParaRPr lang="en-US" sz="2400" dirty="0"/>
          </a:p>
          <a:p>
            <a:r>
              <a:rPr lang="en-US" sz="2400" dirty="0" smtClean="0"/>
              <a:t>Remember</a:t>
            </a:r>
            <a:r>
              <a:rPr lang="en-US" sz="2400" dirty="0"/>
              <a:t>: This is not a time for a rules lecture or seminar. Keep it brief</a:t>
            </a:r>
            <a:r>
              <a:rPr lang="en-US" sz="2400" dirty="0" smtClean="0"/>
              <a:t>!</a:t>
            </a:r>
          </a:p>
          <a:p>
            <a:r>
              <a:rPr lang="en-US" sz="2400" dirty="0" smtClean="0"/>
              <a:t>Remember:  </a:t>
            </a:r>
            <a:r>
              <a:rPr lang="en-US" sz="2400" dirty="0" smtClean="0">
                <a:solidFill>
                  <a:srgbClr val="0000FF"/>
                </a:solidFill>
              </a:rPr>
              <a:t>Have fun, it’s game time!!</a:t>
            </a:r>
          </a:p>
        </p:txBody>
      </p:sp>
      <p:sp>
        <p:nvSpPr>
          <p:cNvPr id="7" name="Content Placeholder 4"/>
          <p:cNvSpPr txBox="1">
            <a:spLocks/>
          </p:cNvSpPr>
          <p:nvPr/>
        </p:nvSpPr>
        <p:spPr>
          <a:xfrm>
            <a:off x="473075" y="4887912"/>
            <a:ext cx="8229600" cy="8207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26</a:t>
            </a:fld>
            <a:endParaRPr lang="en-US" dirty="0"/>
          </a:p>
        </p:txBody>
      </p:sp>
    </p:spTree>
    <p:extLst>
      <p:ext uri="{BB962C8B-B14F-4D97-AF65-F5344CB8AC3E}">
        <p14:creationId xmlns:p14="http://schemas.microsoft.com/office/powerpoint/2010/main" val="1171971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Lineup</a:t>
            </a:r>
            <a:endParaRPr lang="en-US" b="1" dirty="0"/>
          </a:p>
        </p:txBody>
      </p:sp>
      <p:sp>
        <p:nvSpPr>
          <p:cNvPr id="5" name="Content Placeholder 4"/>
          <p:cNvSpPr>
            <a:spLocks noGrp="1"/>
          </p:cNvSpPr>
          <p:nvPr>
            <p:ph idx="1"/>
          </p:nvPr>
        </p:nvSpPr>
        <p:spPr>
          <a:xfrm>
            <a:off x="346074" y="3595073"/>
            <a:ext cx="8575676" cy="3044825"/>
          </a:xfrm>
        </p:spPr>
        <p:txBody>
          <a:bodyPr>
            <a:noAutofit/>
          </a:bodyPr>
          <a:lstStyle/>
          <a:p>
            <a:r>
              <a:rPr lang="en-US" sz="2400" dirty="0">
                <a:solidFill>
                  <a:srgbClr val="FF0000"/>
                </a:solidFill>
              </a:rPr>
              <a:t>Make sure balls are not in goals before the lineup </a:t>
            </a:r>
            <a:r>
              <a:rPr lang="en-US" sz="2400" dirty="0" smtClean="0">
                <a:solidFill>
                  <a:srgbClr val="FF0000"/>
                </a:solidFill>
              </a:rPr>
              <a:t>starts</a:t>
            </a:r>
          </a:p>
          <a:p>
            <a:r>
              <a:rPr lang="en-US" sz="2400" dirty="0" smtClean="0"/>
              <a:t>It is important for every game to have a well executed lineup.  Sets the tone for the game</a:t>
            </a:r>
          </a:p>
          <a:p>
            <a:r>
              <a:rPr lang="en-US" sz="2400" dirty="0" smtClean="0"/>
              <a:t>Pre-game speech should be short and focused on safety and sportsmanship</a:t>
            </a:r>
          </a:p>
          <a:p>
            <a:r>
              <a:rPr lang="en-US" sz="2400" dirty="0" smtClean="0"/>
              <a:t>Know the name of your other official</a:t>
            </a:r>
          </a:p>
          <a:p>
            <a:r>
              <a:rPr lang="en-US" sz="2400" dirty="0" smtClean="0">
                <a:solidFill>
                  <a:srgbClr val="FF0000"/>
                </a:solidFill>
              </a:rPr>
              <a:t>Check for In Home</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1" y="1211264"/>
            <a:ext cx="4822824" cy="214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96345D65-51F4-F745-96F0-95534D40837B}" type="slidenum">
              <a:rPr lang="en-US" smtClean="0"/>
              <a:pPr/>
              <a:t>27</a:t>
            </a:fld>
            <a:endParaRPr lang="en-US" dirty="0"/>
          </a:p>
        </p:txBody>
      </p:sp>
    </p:spTree>
    <p:extLst>
      <p:ext uri="{BB962C8B-B14F-4D97-AF65-F5344CB8AC3E}">
        <p14:creationId xmlns:p14="http://schemas.microsoft.com/office/powerpoint/2010/main" val="1303070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Game Level and Temperature</a:t>
            </a:r>
            <a:endParaRPr lang="en-US" b="1" dirty="0"/>
          </a:p>
        </p:txBody>
      </p:sp>
      <p:sp>
        <p:nvSpPr>
          <p:cNvPr id="5" name="Content Placeholder 4"/>
          <p:cNvSpPr>
            <a:spLocks noGrp="1"/>
          </p:cNvSpPr>
          <p:nvPr>
            <p:ph idx="1"/>
          </p:nvPr>
        </p:nvSpPr>
        <p:spPr>
          <a:xfrm>
            <a:off x="174626" y="1447800"/>
            <a:ext cx="2968624" cy="4525963"/>
          </a:xfrm>
        </p:spPr>
        <p:txBody>
          <a:bodyPr>
            <a:noAutofit/>
          </a:bodyPr>
          <a:lstStyle/>
          <a:p>
            <a:pPr marL="0" indent="0">
              <a:buNone/>
            </a:pPr>
            <a:r>
              <a:rPr lang="en-US" sz="1800" dirty="0" smtClean="0"/>
              <a:t>Factors to Consider:</a:t>
            </a:r>
          </a:p>
          <a:p>
            <a:r>
              <a:rPr lang="en-US" sz="1800" dirty="0" smtClean="0"/>
              <a:t>Experience level of the officials</a:t>
            </a:r>
          </a:p>
          <a:p>
            <a:r>
              <a:rPr lang="en-US" sz="1800" dirty="0" smtClean="0"/>
              <a:t>How close the game is likely to be</a:t>
            </a:r>
          </a:p>
          <a:p>
            <a:r>
              <a:rPr lang="en-US" sz="1800" dirty="0" smtClean="0"/>
              <a:t>Importance of the game</a:t>
            </a:r>
          </a:p>
          <a:p>
            <a:r>
              <a:rPr lang="en-US" sz="1800" dirty="0" smtClean="0"/>
              <a:t>Historical conduct of the coaches</a:t>
            </a:r>
          </a:p>
          <a:p>
            <a:r>
              <a:rPr lang="en-US" sz="1800" dirty="0" smtClean="0"/>
              <a:t>Skill level of the teams</a:t>
            </a:r>
          </a:p>
          <a:p>
            <a:r>
              <a:rPr lang="en-US" sz="1800" dirty="0" smtClean="0"/>
              <a:t>Whether the teams have a history</a:t>
            </a:r>
          </a:p>
          <a:p>
            <a:r>
              <a:rPr lang="en-US" sz="1800" dirty="0" smtClean="0"/>
              <a:t>History with officials</a:t>
            </a:r>
          </a:p>
          <a:p>
            <a:r>
              <a:rPr lang="en-US" sz="1800" dirty="0" smtClean="0"/>
              <a:t>Ties between the teams</a:t>
            </a:r>
          </a:p>
          <a:p>
            <a:r>
              <a:rPr lang="en-US" sz="1800" dirty="0" smtClean="0"/>
              <a:t>Dynamics or personalities of the officials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2323" y="2513704"/>
            <a:ext cx="5827061" cy="32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143250" y="2693783"/>
            <a:ext cx="5827061" cy="22170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Clr>
                <a:schemeClr val="bg1"/>
              </a:buClr>
            </a:pPr>
            <a:r>
              <a:rPr lang="en-US" sz="3200" b="1" dirty="0" smtClean="0">
                <a:solidFill>
                  <a:srgbClr val="FFFF00"/>
                </a:solidFill>
              </a:rPr>
              <a:t>Recognize the game temperature</a:t>
            </a:r>
          </a:p>
          <a:p>
            <a:pPr algn="l">
              <a:buClr>
                <a:schemeClr val="bg1"/>
              </a:buClr>
            </a:pPr>
            <a:endParaRPr lang="en-US" sz="3200" b="1" dirty="0" smtClean="0">
              <a:solidFill>
                <a:srgbClr val="FFFF00"/>
              </a:solidFill>
            </a:endParaRPr>
          </a:p>
          <a:p>
            <a:pPr algn="l">
              <a:buClr>
                <a:schemeClr val="bg1"/>
              </a:buClr>
            </a:pPr>
            <a:r>
              <a:rPr lang="en-US" sz="3200" b="1" dirty="0" smtClean="0">
                <a:solidFill>
                  <a:srgbClr val="FFFF00"/>
                </a:solidFill>
              </a:rPr>
              <a:t>Get control early !!</a:t>
            </a:r>
          </a:p>
          <a:p>
            <a:pPr algn="l">
              <a:buClr>
                <a:schemeClr val="bg1"/>
              </a:buClr>
            </a:pPr>
            <a:endParaRPr lang="en-US" sz="2600" b="1" dirty="0">
              <a:solidFill>
                <a:schemeClr val="bg1"/>
              </a:solidFill>
            </a:endParaRPr>
          </a:p>
        </p:txBody>
      </p:sp>
      <p:sp>
        <p:nvSpPr>
          <p:cNvPr id="8" name="Slide Number Placeholder 7"/>
          <p:cNvSpPr>
            <a:spLocks noGrp="1"/>
          </p:cNvSpPr>
          <p:nvPr>
            <p:ph type="sldNum" sz="quarter" idx="12"/>
          </p:nvPr>
        </p:nvSpPr>
        <p:spPr/>
        <p:txBody>
          <a:bodyPr/>
          <a:lstStyle/>
          <a:p>
            <a:fld id="{96345D65-51F4-F745-96F0-95534D40837B}" type="slidenum">
              <a:rPr lang="en-US" smtClean="0"/>
              <a:pPr/>
              <a:t>28</a:t>
            </a:fld>
            <a:endParaRPr lang="en-US" dirty="0"/>
          </a:p>
        </p:txBody>
      </p:sp>
    </p:spTree>
    <p:extLst>
      <p:ext uri="{BB962C8B-B14F-4D97-AF65-F5344CB8AC3E}">
        <p14:creationId xmlns:p14="http://schemas.microsoft.com/office/powerpoint/2010/main" val="2824787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Mike Liner – It’s Not All Black and White</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“We </a:t>
            </a:r>
            <a:r>
              <a:rPr lang="en-US" dirty="0"/>
              <a:t>look around the stadium and realize we don’t have anyone on our side except those other men in striped shirts</a:t>
            </a:r>
            <a:r>
              <a:rPr lang="en-US" dirty="0" smtClean="0"/>
              <a:t>.”</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29</a:t>
            </a:fld>
            <a:endParaRPr lang="en-US" dirty="0"/>
          </a:p>
        </p:txBody>
      </p:sp>
    </p:spTree>
    <p:extLst>
      <p:ext uri="{BB962C8B-B14F-4D97-AF65-F5344CB8AC3E}">
        <p14:creationId xmlns:p14="http://schemas.microsoft.com/office/powerpoint/2010/main" val="1317039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09800" y="1454658"/>
            <a:ext cx="5410200" cy="18288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Gordon </a:t>
            </a:r>
            <a:r>
              <a:rPr lang="en-US" b="1" dirty="0" err="1" smtClean="0"/>
              <a:t>Corsetti</a:t>
            </a:r>
            <a:r>
              <a:rPr lang="en-US" b="1" dirty="0" smtClean="0"/>
              <a:t/>
            </a:r>
            <a:br>
              <a:rPr lang="en-US" b="1" dirty="0" smtClean="0"/>
            </a:br>
            <a:r>
              <a:rPr lang="en-US" sz="3100" dirty="0" smtClean="0"/>
              <a:t>404-805-0926</a:t>
            </a:r>
          </a:p>
          <a:p>
            <a:pPr algn="l"/>
            <a:r>
              <a:rPr lang="en-US" sz="3100" dirty="0" smtClean="0"/>
              <a:t>gordoncorsetti@gmail.com</a:t>
            </a:r>
            <a:r>
              <a:rPr lang="en-US" dirty="0" smtClean="0"/>
              <a:t/>
            </a:r>
            <a:br>
              <a:rPr lang="en-US" dirty="0" smtClean="0"/>
            </a:br>
            <a:endParaRPr lang="en-US" b="1" dirty="0"/>
          </a:p>
        </p:txBody>
      </p:sp>
      <p:pic>
        <p:nvPicPr>
          <p:cNvPr id="2050" name="Picture 2" descr="https://sphotos-b.xx.fbcdn.net/hphotos-ash3/545541_186179984845638_203574598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49" y="1417638"/>
            <a:ext cx="1762125" cy="31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859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076325"/>
            <a:ext cx="838202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6012" y="1928812"/>
            <a:ext cx="6916738" cy="1412875"/>
          </a:xfrm>
          <a:prstGeom prst="rect">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1354137" y="1933575"/>
            <a:ext cx="6551613" cy="1289050"/>
          </a:xfrm>
        </p:spPr>
        <p:txBody>
          <a:bodyPr/>
          <a:lstStyle/>
          <a:p>
            <a:r>
              <a:rPr lang="en-US" b="1" dirty="0" smtClean="0">
                <a:solidFill>
                  <a:schemeClr val="bg1"/>
                </a:solidFill>
              </a:rPr>
              <a:t>GAME MECHANICS</a:t>
            </a:r>
            <a:endParaRPr lang="en-US" b="1" dirty="0">
              <a:solidFill>
                <a:schemeClr val="bg1"/>
              </a:solidFill>
            </a:endParaRPr>
          </a:p>
        </p:txBody>
      </p:sp>
      <p:sp>
        <p:nvSpPr>
          <p:cNvPr id="6" name="Slide Number Placeholder 5"/>
          <p:cNvSpPr>
            <a:spLocks noGrp="1"/>
          </p:cNvSpPr>
          <p:nvPr>
            <p:ph type="sldNum" sz="quarter" idx="12"/>
          </p:nvPr>
        </p:nvSpPr>
        <p:spPr/>
        <p:txBody>
          <a:bodyPr/>
          <a:lstStyle/>
          <a:p>
            <a:fld id="{96345D65-51F4-F745-96F0-95534D40837B}" type="slidenum">
              <a:rPr lang="en-US" smtClean="0"/>
              <a:pPr/>
              <a:t>30</a:t>
            </a:fld>
            <a:endParaRPr lang="en-US" dirty="0"/>
          </a:p>
        </p:txBody>
      </p:sp>
    </p:spTree>
    <p:extLst>
      <p:ext uri="{BB962C8B-B14F-4D97-AF65-F5344CB8AC3E}">
        <p14:creationId xmlns:p14="http://schemas.microsoft.com/office/powerpoint/2010/main" val="37005735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1143000"/>
          </a:xfrm>
        </p:spPr>
        <p:txBody>
          <a:bodyPr/>
          <a:lstStyle/>
          <a:p>
            <a:r>
              <a:rPr lang="en-US" b="1" dirty="0" smtClean="0">
                <a:solidFill>
                  <a:schemeClr val="tx2">
                    <a:lumMod val="75000"/>
                  </a:schemeClr>
                </a:solidFill>
              </a:rPr>
              <a:t>Faceoff</a:t>
            </a:r>
            <a:endParaRPr lang="en-US" b="1" dirty="0"/>
          </a:p>
        </p:txBody>
      </p:sp>
      <p:sp>
        <p:nvSpPr>
          <p:cNvPr id="5" name="Content Placeholder 4"/>
          <p:cNvSpPr>
            <a:spLocks noGrp="1"/>
          </p:cNvSpPr>
          <p:nvPr>
            <p:ph idx="1"/>
          </p:nvPr>
        </p:nvSpPr>
        <p:spPr>
          <a:xfrm>
            <a:off x="234950" y="971550"/>
            <a:ext cx="5543550" cy="3219449"/>
          </a:xfrm>
        </p:spPr>
        <p:txBody>
          <a:bodyPr>
            <a:noAutofit/>
          </a:bodyPr>
          <a:lstStyle/>
          <a:p>
            <a:r>
              <a:rPr lang="en-US" sz="1800" dirty="0" smtClean="0"/>
              <a:t>Stand over the ball until you are ready</a:t>
            </a:r>
          </a:p>
          <a:p>
            <a:r>
              <a:rPr lang="en-US" sz="1800" dirty="0" smtClean="0"/>
              <a:t>Talk to the players just prior to the faceoff</a:t>
            </a:r>
          </a:p>
          <a:p>
            <a:r>
              <a:rPr lang="en-US" sz="1800" dirty="0" smtClean="0"/>
              <a:t>Bring them down together - be emphatic!</a:t>
            </a:r>
          </a:p>
          <a:p>
            <a:r>
              <a:rPr lang="en-US" sz="1800" dirty="0" smtClean="0"/>
              <a:t>Keep your head and eyes in the faceoff</a:t>
            </a:r>
          </a:p>
          <a:p>
            <a:r>
              <a:rPr lang="en-US" sz="1800" dirty="0" smtClean="0">
                <a:solidFill>
                  <a:srgbClr val="0000FF"/>
                </a:solidFill>
              </a:rPr>
              <a:t>Get to your position and do not move until the wing players have passed you or the ball is out.</a:t>
            </a:r>
          </a:p>
          <a:p>
            <a:r>
              <a:rPr lang="en-US" sz="1800" dirty="0" smtClean="0"/>
              <a:t>Have the whistle in your mouth – down, set, whistle</a:t>
            </a:r>
          </a:p>
          <a:p>
            <a:r>
              <a:rPr lang="en-US" sz="1800" dirty="0" smtClean="0"/>
              <a:t>Enforce everything you see  – Make the Call!!</a:t>
            </a:r>
          </a:p>
          <a:p>
            <a:r>
              <a:rPr lang="en-US" sz="1800" dirty="0" smtClean="0"/>
              <a:t>Violations – use illegal procedure hand signals and quick explanation of violation.</a:t>
            </a:r>
          </a:p>
        </p:txBody>
      </p:sp>
      <p:pic>
        <p:nvPicPr>
          <p:cNvPr id="4" name="Picture 3"/>
          <p:cNvPicPr>
            <a:picLocks noChangeAspect="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3257550" y="4309405"/>
            <a:ext cx="3413125" cy="149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5622387" y="1626532"/>
            <a:ext cx="3064413" cy="205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alphaModFix amt="63000"/>
            <a:extLst>
              <a:ext uri="{28A0092B-C50C-407E-A947-70E740481C1C}">
                <a14:useLocalDpi xmlns:a14="http://schemas.microsoft.com/office/drawing/2010/main" val="0"/>
              </a:ext>
            </a:extLst>
          </a:blip>
          <a:srcRect/>
          <a:stretch>
            <a:fillRect/>
          </a:stretch>
        </p:blipFill>
        <p:spPr bwMode="auto">
          <a:xfrm>
            <a:off x="5475123" y="4722813"/>
            <a:ext cx="321167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3"/>
          <p:cNvPicPr>
            <a:picLocks noChangeArrowheads="1"/>
          </p:cNvPicPr>
          <p:nvPr/>
        </p:nvPicPr>
        <p:blipFill>
          <a:blip r:embed="rId6">
            <a:alphaModFix amt="52000"/>
            <a:extLst>
              <a:ext uri="{28A0092B-C50C-407E-A947-70E740481C1C}">
                <a14:useLocalDpi xmlns:a14="http://schemas.microsoft.com/office/drawing/2010/main" val="0"/>
              </a:ext>
            </a:extLst>
          </a:blip>
          <a:srcRect/>
          <a:stretch>
            <a:fillRect/>
          </a:stretch>
        </p:blipFill>
        <p:spPr bwMode="auto">
          <a:xfrm>
            <a:off x="6845300" y="2966640"/>
            <a:ext cx="2111375" cy="189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7">
            <a:alphaModFix amt="74000"/>
            <a:extLst>
              <a:ext uri="{28A0092B-C50C-407E-A947-70E740481C1C}">
                <a14:useLocalDpi xmlns:a14="http://schemas.microsoft.com/office/drawing/2010/main" val="0"/>
              </a:ext>
            </a:extLst>
          </a:blip>
          <a:srcRect/>
          <a:stretch>
            <a:fillRect/>
          </a:stretch>
        </p:blipFill>
        <p:spPr bwMode="auto">
          <a:xfrm>
            <a:off x="223480" y="4547530"/>
            <a:ext cx="3270407" cy="20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8" descr="Face Off Grab.jpg"/>
          <p:cNvPicPr>
            <a:picLocks noChangeAspect="1"/>
          </p:cNvPicPr>
          <p:nvPr/>
        </p:nvPicPr>
        <p:blipFill>
          <a:blip r:embed="rId8">
            <a:alphaModFix amt="76000"/>
            <a:extLst>
              <a:ext uri="{28A0092B-C50C-407E-A947-70E740481C1C}">
                <a14:useLocalDpi xmlns:a14="http://schemas.microsoft.com/office/drawing/2010/main" val="0"/>
              </a:ext>
            </a:extLst>
          </a:blip>
          <a:srcRect t="6398" b="6155"/>
          <a:stretch>
            <a:fillRect/>
          </a:stretch>
        </p:blipFill>
        <p:spPr bwMode="auto">
          <a:xfrm>
            <a:off x="6559550" y="68263"/>
            <a:ext cx="2397125" cy="178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2"/>
          </p:nvPr>
        </p:nvSpPr>
        <p:spPr/>
        <p:txBody>
          <a:bodyPr/>
          <a:lstStyle/>
          <a:p>
            <a:fld id="{96345D65-51F4-F745-96F0-95534D40837B}" type="slidenum">
              <a:rPr lang="en-US" smtClean="0"/>
              <a:pPr/>
              <a:t>31</a:t>
            </a:fld>
            <a:endParaRPr lang="en-US" dirty="0"/>
          </a:p>
        </p:txBody>
      </p:sp>
    </p:spTree>
    <p:extLst>
      <p:ext uri="{BB962C8B-B14F-4D97-AF65-F5344CB8AC3E}">
        <p14:creationId xmlns:p14="http://schemas.microsoft.com/office/powerpoint/2010/main" val="1470462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Settled Situations</a:t>
            </a:r>
            <a:endParaRPr lang="en-US" b="1" dirty="0"/>
          </a:p>
        </p:txBody>
      </p:sp>
      <p:sp>
        <p:nvSpPr>
          <p:cNvPr id="5" name="Content Placeholder 4"/>
          <p:cNvSpPr>
            <a:spLocks noGrp="1"/>
          </p:cNvSpPr>
          <p:nvPr>
            <p:ph idx="1"/>
          </p:nvPr>
        </p:nvSpPr>
        <p:spPr>
          <a:xfrm>
            <a:off x="238126" y="1277938"/>
            <a:ext cx="3222624" cy="4933949"/>
          </a:xfrm>
        </p:spPr>
        <p:txBody>
          <a:bodyPr>
            <a:noAutofit/>
          </a:bodyPr>
          <a:lstStyle/>
          <a:p>
            <a:r>
              <a:rPr lang="en-US" sz="2000" dirty="0" smtClean="0"/>
              <a:t>Position and body language.  Relaxed and focused</a:t>
            </a:r>
          </a:p>
          <a:p>
            <a:r>
              <a:rPr lang="en-US" sz="2000" dirty="0" smtClean="0"/>
              <a:t>Lead:</a:t>
            </a:r>
          </a:p>
          <a:p>
            <a:pPr lvl="1"/>
            <a:r>
              <a:rPr lang="en-US" sz="2000" dirty="0" smtClean="0"/>
              <a:t>Primary responsibility is the goal</a:t>
            </a:r>
          </a:p>
          <a:p>
            <a:pPr lvl="1"/>
            <a:r>
              <a:rPr lang="en-US" sz="2000" dirty="0" smtClean="0"/>
              <a:t>Goal line extended as close as the play allows</a:t>
            </a:r>
          </a:p>
          <a:p>
            <a:r>
              <a:rPr lang="en-US" sz="2000" dirty="0" smtClean="0"/>
              <a:t>Trail:</a:t>
            </a:r>
            <a:endParaRPr lang="en-US" sz="2000" dirty="0"/>
          </a:p>
          <a:p>
            <a:pPr lvl="1"/>
            <a:r>
              <a:rPr lang="en-US" sz="2000" dirty="0" smtClean="0"/>
              <a:t>No goal signal unless absolutely necessary</a:t>
            </a:r>
          </a:p>
          <a:p>
            <a:pPr lvl="1"/>
            <a:r>
              <a:rPr lang="en-US" sz="2000" dirty="0" smtClean="0"/>
              <a:t>Crease area for violations</a:t>
            </a:r>
          </a:p>
          <a:p>
            <a:pPr lvl="1"/>
            <a:r>
              <a:rPr lang="en-US" sz="2000" dirty="0" smtClean="0"/>
              <a:t>Late hits</a:t>
            </a:r>
          </a:p>
          <a:p>
            <a:pPr lvl="1"/>
            <a:r>
              <a:rPr lang="en-US" sz="2000" dirty="0" smtClean="0"/>
              <a:t>Don</a:t>
            </a:r>
            <a:r>
              <a:rPr lang="fr-FR" sz="2000" dirty="0" smtClean="0"/>
              <a:t>’</a:t>
            </a:r>
            <a:r>
              <a:rPr lang="en-US" sz="2000" dirty="0" smtClean="0"/>
              <a:t>t ball watch</a:t>
            </a:r>
            <a:endParaRPr lang="en-US" sz="2000" dirty="0"/>
          </a:p>
          <a:p>
            <a:pPr>
              <a:buFont typeface="Wingdings" charset="2"/>
              <a:buChar char="q"/>
            </a:pPr>
            <a:endParaRPr lang="en-US" sz="2800" dirty="0" smtClean="0"/>
          </a:p>
        </p:txBody>
      </p:sp>
      <p:pic>
        <p:nvPicPr>
          <p:cNvPr id="3" name="Picture 2"/>
          <p:cNvPicPr>
            <a:picLocks noChangeAspect="1"/>
          </p:cNvPicPr>
          <p:nvPr/>
        </p:nvPicPr>
        <p:blipFill>
          <a:blip r:embed="rId2"/>
          <a:stretch>
            <a:fillRect/>
          </a:stretch>
        </p:blipFill>
        <p:spPr>
          <a:xfrm>
            <a:off x="3365501" y="1670050"/>
            <a:ext cx="5732639" cy="3235325"/>
          </a:xfrm>
          <a:prstGeom prst="rect">
            <a:avLst/>
          </a:prstGeom>
        </p:spPr>
      </p:pic>
      <p:sp>
        <p:nvSpPr>
          <p:cNvPr id="7" name="Content Placeholder 4"/>
          <p:cNvSpPr txBox="1">
            <a:spLocks/>
          </p:cNvSpPr>
          <p:nvPr/>
        </p:nvSpPr>
        <p:spPr>
          <a:xfrm>
            <a:off x="3547885" y="5178425"/>
            <a:ext cx="5138915" cy="12827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FF0000"/>
                </a:solidFill>
              </a:rPr>
              <a:t>Don</a:t>
            </a:r>
            <a:r>
              <a:rPr lang="fr-FR" sz="2800" dirty="0" smtClean="0">
                <a:solidFill>
                  <a:srgbClr val="FF0000"/>
                </a:solidFill>
              </a:rPr>
              <a:t>’</a:t>
            </a:r>
            <a:r>
              <a:rPr lang="en-US" sz="2800" dirty="0" smtClean="0">
                <a:solidFill>
                  <a:srgbClr val="FF0000"/>
                </a:solidFill>
              </a:rPr>
              <a:t>t assume the official closest to the ball sees all violations.  You are a team!!</a:t>
            </a:r>
          </a:p>
          <a:p>
            <a:pPr>
              <a:buFont typeface="Wingdings" charset="2"/>
              <a:buChar char="q"/>
            </a:pPr>
            <a:endParaRPr lang="en-US" sz="2800" dirty="0" smtClean="0"/>
          </a:p>
        </p:txBody>
      </p:sp>
      <p:sp>
        <p:nvSpPr>
          <p:cNvPr id="8" name="Slide Number Placeholder 7"/>
          <p:cNvSpPr>
            <a:spLocks noGrp="1"/>
          </p:cNvSpPr>
          <p:nvPr>
            <p:ph type="sldNum" sz="quarter" idx="12"/>
          </p:nvPr>
        </p:nvSpPr>
        <p:spPr/>
        <p:txBody>
          <a:bodyPr/>
          <a:lstStyle/>
          <a:p>
            <a:fld id="{96345D65-51F4-F745-96F0-95534D40837B}" type="slidenum">
              <a:rPr lang="en-US" smtClean="0"/>
              <a:pPr/>
              <a:t>32</a:t>
            </a:fld>
            <a:endParaRPr lang="en-US" dirty="0"/>
          </a:p>
        </p:txBody>
      </p:sp>
    </p:spTree>
    <p:extLst>
      <p:ext uri="{BB962C8B-B14F-4D97-AF65-F5344CB8AC3E}">
        <p14:creationId xmlns:p14="http://schemas.microsoft.com/office/powerpoint/2010/main" val="3259155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Don Balch – Vail LAREDO 3</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“The ball has never committed a penalty!”</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33</a:t>
            </a:fld>
            <a:endParaRPr lang="en-US" dirty="0"/>
          </a:p>
        </p:txBody>
      </p:sp>
    </p:spTree>
    <p:extLst>
      <p:ext uri="{BB962C8B-B14F-4D97-AF65-F5344CB8AC3E}">
        <p14:creationId xmlns:p14="http://schemas.microsoft.com/office/powerpoint/2010/main" val="2384024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Stopping and Starting Play</a:t>
            </a:r>
            <a:endParaRPr lang="en-US" b="1" dirty="0"/>
          </a:p>
        </p:txBody>
      </p:sp>
      <p:sp>
        <p:nvSpPr>
          <p:cNvPr id="6" name="Content Placeholder 4"/>
          <p:cNvSpPr>
            <a:spLocks noGrp="1"/>
          </p:cNvSpPr>
          <p:nvPr>
            <p:ph idx="1"/>
          </p:nvPr>
        </p:nvSpPr>
        <p:spPr>
          <a:xfrm>
            <a:off x="457200" y="1293813"/>
            <a:ext cx="8432800" cy="3786187"/>
          </a:xfrm>
        </p:spPr>
        <p:txBody>
          <a:bodyPr>
            <a:noAutofit/>
          </a:bodyPr>
          <a:lstStyle/>
          <a:p>
            <a:r>
              <a:rPr lang="en-US" sz="2000" dirty="0" smtClean="0"/>
              <a:t>Stopping:</a:t>
            </a:r>
          </a:p>
          <a:p>
            <a:pPr lvl="1"/>
            <a:r>
              <a:rPr lang="en-US" sz="2000" dirty="0" smtClean="0"/>
              <a:t>Try to avoid two whistles except on period endings</a:t>
            </a:r>
          </a:p>
          <a:p>
            <a:r>
              <a:rPr lang="en-US" sz="2000" dirty="0" smtClean="0"/>
              <a:t>Starting:</a:t>
            </a:r>
            <a:endParaRPr lang="en-US" sz="2000" dirty="0"/>
          </a:p>
          <a:p>
            <a:pPr lvl="1"/>
            <a:r>
              <a:rPr lang="en-US" sz="2000" dirty="0"/>
              <a:t>Communicate with signals and voice who has the incoming whistle</a:t>
            </a:r>
          </a:p>
          <a:p>
            <a:pPr lvl="1"/>
            <a:r>
              <a:rPr lang="en-US" sz="2000" dirty="0"/>
              <a:t>Make eye contact before restarts to get the ready to go </a:t>
            </a:r>
            <a:r>
              <a:rPr lang="en-US" sz="2000" dirty="0" smtClean="0"/>
              <a:t>signal</a:t>
            </a:r>
          </a:p>
          <a:p>
            <a:pPr lvl="1"/>
            <a:r>
              <a:rPr lang="en-US" sz="2000" dirty="0" smtClean="0"/>
              <a:t>Restarts should be quick. </a:t>
            </a:r>
            <a:r>
              <a:rPr lang="en-US" sz="2000" dirty="0"/>
              <a:t>Use authoritative commands </a:t>
            </a:r>
            <a:r>
              <a:rPr lang="en-US" sz="2000" dirty="0" smtClean="0"/>
              <a:t>to allow </a:t>
            </a:r>
            <a:r>
              <a:rPr lang="en-US" sz="2000" dirty="0"/>
              <a:t>5 yards</a:t>
            </a:r>
            <a:r>
              <a:rPr lang="en-US" sz="2000" dirty="0" smtClean="0"/>
              <a:t>.</a:t>
            </a:r>
          </a:p>
        </p:txBody>
      </p:sp>
      <p:sp>
        <p:nvSpPr>
          <p:cNvPr id="7" name="Content Placeholder 4"/>
          <p:cNvSpPr txBox="1">
            <a:spLocks/>
          </p:cNvSpPr>
          <p:nvPr/>
        </p:nvSpPr>
        <p:spPr>
          <a:xfrm>
            <a:off x="939800" y="5064125"/>
            <a:ext cx="6553200" cy="12827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0000FF"/>
                </a:solidFill>
              </a:rPr>
              <a:t>Always check the readiness of the goalie before starting play – 5 seconds</a:t>
            </a:r>
          </a:p>
          <a:p>
            <a:pPr>
              <a:buFont typeface="Wingdings" charset="2"/>
              <a:buChar char="q"/>
            </a:pPr>
            <a:endParaRPr lang="en-US" sz="2800" dirty="0" smtClean="0"/>
          </a:p>
        </p:txBody>
      </p:sp>
      <p:sp>
        <p:nvSpPr>
          <p:cNvPr id="8" name="Content Placeholder 4"/>
          <p:cNvSpPr txBox="1">
            <a:spLocks/>
          </p:cNvSpPr>
          <p:nvPr/>
        </p:nvSpPr>
        <p:spPr>
          <a:xfrm>
            <a:off x="939800" y="3797300"/>
            <a:ext cx="7092950" cy="10287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0000FF"/>
                </a:solidFill>
              </a:rPr>
              <a:t>Use the 5 second count and delay of game to keep the game moving</a:t>
            </a:r>
          </a:p>
        </p:txBody>
      </p:sp>
      <p:sp>
        <p:nvSpPr>
          <p:cNvPr id="5" name="Slide Number Placeholder 4"/>
          <p:cNvSpPr>
            <a:spLocks noGrp="1"/>
          </p:cNvSpPr>
          <p:nvPr>
            <p:ph type="sldNum" sz="quarter" idx="12"/>
          </p:nvPr>
        </p:nvSpPr>
        <p:spPr/>
        <p:txBody>
          <a:bodyPr/>
          <a:lstStyle/>
          <a:p>
            <a:fld id="{96345D65-51F4-F745-96F0-95534D40837B}" type="slidenum">
              <a:rPr lang="en-US" smtClean="0"/>
              <a:pPr/>
              <a:t>34</a:t>
            </a:fld>
            <a:endParaRPr lang="en-US" dirty="0"/>
          </a:p>
        </p:txBody>
      </p:sp>
    </p:spTree>
    <p:extLst>
      <p:ext uri="{BB962C8B-B14F-4D97-AF65-F5344CB8AC3E}">
        <p14:creationId xmlns:p14="http://schemas.microsoft.com/office/powerpoint/2010/main" val="2495929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Out of Bounds</a:t>
            </a:r>
            <a:endParaRPr lang="en-US" b="1" dirty="0"/>
          </a:p>
        </p:txBody>
      </p:sp>
      <p:sp>
        <p:nvSpPr>
          <p:cNvPr id="5" name="Content Placeholder 4"/>
          <p:cNvSpPr>
            <a:spLocks noGrp="1"/>
          </p:cNvSpPr>
          <p:nvPr>
            <p:ph idx="1"/>
          </p:nvPr>
        </p:nvSpPr>
        <p:spPr>
          <a:xfrm>
            <a:off x="457200" y="1447800"/>
            <a:ext cx="8229600" cy="4525963"/>
          </a:xfrm>
        </p:spPr>
        <p:txBody>
          <a:bodyPr>
            <a:noAutofit/>
          </a:bodyPr>
          <a:lstStyle/>
          <a:p>
            <a:r>
              <a:rPr lang="en-US" sz="2400" dirty="0" smtClean="0"/>
              <a:t>Use slow definitive directional signals.  </a:t>
            </a:r>
            <a:r>
              <a:rPr lang="en-US" sz="2400" dirty="0" smtClean="0">
                <a:solidFill>
                  <a:srgbClr val="0000FF"/>
                </a:solidFill>
              </a:rPr>
              <a:t>Thumbs tucked</a:t>
            </a:r>
          </a:p>
          <a:p>
            <a:r>
              <a:rPr lang="en-US" sz="2400" dirty="0" smtClean="0"/>
              <a:t>Don’t oversell routine calls</a:t>
            </a:r>
          </a:p>
          <a:p>
            <a:r>
              <a:rPr lang="en-US" sz="2400" dirty="0" smtClean="0"/>
              <a:t>Use animated signals for highly contested or key play out of bounds calls</a:t>
            </a:r>
          </a:p>
          <a:p>
            <a:r>
              <a:rPr lang="en-US" sz="2400" dirty="0"/>
              <a:t>Use eye contact and proper signals to communicate sideline and end line out of </a:t>
            </a:r>
            <a:r>
              <a:rPr lang="en-US" sz="2400" dirty="0" smtClean="0"/>
              <a:t>bounds</a:t>
            </a:r>
            <a:endParaRPr lang="en-US" sz="2400" dirty="0"/>
          </a:p>
          <a:p>
            <a:r>
              <a:rPr lang="en-US" sz="2400" dirty="0"/>
              <a:t>A</a:t>
            </a:r>
            <a:r>
              <a:rPr lang="en-US" sz="2400" dirty="0" smtClean="0"/>
              <a:t>void </a:t>
            </a:r>
            <a:r>
              <a:rPr lang="en-US" sz="2400" dirty="0"/>
              <a:t>the “I don’t know” signal or the flip flop.  Use AP if </a:t>
            </a:r>
            <a:r>
              <a:rPr lang="en-US" sz="2400" dirty="0" smtClean="0"/>
              <a:t>needed</a:t>
            </a:r>
          </a:p>
          <a:p>
            <a:r>
              <a:rPr lang="en-US" sz="2400" dirty="0" smtClean="0"/>
              <a:t>Come together and get the call right if there is any confusion. </a:t>
            </a:r>
          </a:p>
          <a:p>
            <a:r>
              <a:rPr lang="en-US" sz="2400" dirty="0" smtClean="0">
                <a:solidFill>
                  <a:srgbClr val="FF0000"/>
                </a:solidFill>
              </a:rPr>
              <a:t>Don</a:t>
            </a:r>
            <a:r>
              <a:rPr lang="fr-FR" sz="2400" dirty="0" smtClean="0">
                <a:solidFill>
                  <a:srgbClr val="FF0000"/>
                </a:solidFill>
              </a:rPr>
              <a:t>’</a:t>
            </a:r>
            <a:r>
              <a:rPr lang="en-US" sz="2400" dirty="0" smtClean="0">
                <a:solidFill>
                  <a:srgbClr val="FF0000"/>
                </a:solidFill>
              </a:rPr>
              <a:t>t make multiple mistakes or </a:t>
            </a:r>
            <a:r>
              <a:rPr lang="en-US" sz="2400" dirty="0" smtClean="0">
                <a:solidFill>
                  <a:srgbClr val="008000"/>
                </a:solidFill>
              </a:rPr>
              <a:t>compound errors</a:t>
            </a:r>
            <a:endParaRPr lang="en-US" sz="2800" dirty="0" smtClean="0">
              <a:solidFill>
                <a:srgbClr val="008000"/>
              </a:solidFill>
            </a:endParaRPr>
          </a:p>
          <a:p>
            <a:endParaRPr lang="en-US" sz="2800" dirty="0" smtClean="0"/>
          </a:p>
          <a:p>
            <a:pPr>
              <a:buFont typeface="Wingdings" charset="2"/>
              <a:buChar char="q"/>
            </a:pPr>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35</a:t>
            </a:fld>
            <a:endParaRPr lang="en-US" dirty="0"/>
          </a:p>
        </p:txBody>
      </p:sp>
    </p:spTree>
    <p:extLst>
      <p:ext uri="{BB962C8B-B14F-4D97-AF65-F5344CB8AC3E}">
        <p14:creationId xmlns:p14="http://schemas.microsoft.com/office/powerpoint/2010/main" val="1887754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Sean Murphy – Vail LAREDO 3	</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“It is better to be slow and right than fast and wrong!”</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36</a:t>
            </a:fld>
            <a:endParaRPr lang="en-US" dirty="0"/>
          </a:p>
        </p:txBody>
      </p:sp>
    </p:spTree>
    <p:extLst>
      <p:ext uri="{BB962C8B-B14F-4D97-AF65-F5344CB8AC3E}">
        <p14:creationId xmlns:p14="http://schemas.microsoft.com/office/powerpoint/2010/main" val="192606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9375" cy="1143000"/>
          </a:xfrm>
        </p:spPr>
        <p:txBody>
          <a:bodyPr>
            <a:normAutofit/>
          </a:bodyPr>
          <a:lstStyle/>
          <a:p>
            <a:r>
              <a:rPr lang="en-US" b="1" dirty="0" smtClean="0">
                <a:solidFill>
                  <a:schemeClr val="tx2">
                    <a:lumMod val="75000"/>
                  </a:schemeClr>
                </a:solidFill>
              </a:rPr>
              <a:t>Goal Scored</a:t>
            </a:r>
            <a:endParaRPr lang="en-US" b="1" dirty="0"/>
          </a:p>
        </p:txBody>
      </p:sp>
      <p:sp>
        <p:nvSpPr>
          <p:cNvPr id="5" name="Content Placeholder 4"/>
          <p:cNvSpPr>
            <a:spLocks noGrp="1"/>
          </p:cNvSpPr>
          <p:nvPr>
            <p:ph idx="1"/>
          </p:nvPr>
        </p:nvSpPr>
        <p:spPr>
          <a:xfrm>
            <a:off x="322262" y="1626136"/>
            <a:ext cx="4041775" cy="3552825"/>
          </a:xfrm>
        </p:spPr>
        <p:txBody>
          <a:bodyPr>
            <a:noAutofit/>
          </a:bodyPr>
          <a:lstStyle/>
          <a:p>
            <a:r>
              <a:rPr lang="en-US" sz="2000" dirty="0" smtClean="0"/>
              <a:t>Take the extra second to make sure the ball is in the goal and not in the net</a:t>
            </a:r>
          </a:p>
          <a:p>
            <a:r>
              <a:rPr lang="en-US" sz="2000" dirty="0" smtClean="0"/>
              <a:t>Blow the whistle and run towards the goal, making eye contact with your partner</a:t>
            </a:r>
          </a:p>
          <a:p>
            <a:r>
              <a:rPr lang="en-US" sz="2000" dirty="0" smtClean="0"/>
              <a:t>If no goal, make signal big and animated</a:t>
            </a:r>
          </a:p>
          <a:p>
            <a:r>
              <a:rPr lang="en-US" sz="2000" dirty="0" smtClean="0"/>
              <a:t>Give the goal signal standing at the edge of the pipe</a:t>
            </a:r>
          </a:p>
          <a:p>
            <a:r>
              <a:rPr lang="en-US" sz="2000" dirty="0" smtClean="0"/>
              <a:t>Talk to the goalie with instructions that you will get the ball.  This avoids the goalie tossing it to midfield</a:t>
            </a:r>
          </a:p>
        </p:txBody>
      </p:sp>
      <p:sp>
        <p:nvSpPr>
          <p:cNvPr id="4" name="Content Placeholder 4"/>
          <p:cNvSpPr txBox="1">
            <a:spLocks/>
          </p:cNvSpPr>
          <p:nvPr/>
        </p:nvSpPr>
        <p:spPr>
          <a:xfrm>
            <a:off x="4476751" y="3765549"/>
            <a:ext cx="4048124" cy="25908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FF0000"/>
                </a:solidFill>
              </a:rPr>
              <a:t>Keep eye contact on the players.  Expect residual action</a:t>
            </a:r>
          </a:p>
          <a:p>
            <a:pPr marL="0" indent="0">
              <a:buNone/>
            </a:pPr>
            <a:r>
              <a:rPr lang="en-US" sz="2000" dirty="0" smtClean="0">
                <a:solidFill>
                  <a:srgbClr val="FF0000"/>
                </a:solidFill>
              </a:rPr>
              <a:t> </a:t>
            </a:r>
          </a:p>
          <a:p>
            <a:pPr marL="0" indent="0">
              <a:buNone/>
            </a:pPr>
            <a:r>
              <a:rPr lang="en-US" sz="2000" dirty="0" smtClean="0"/>
              <a:t>Use low voice preventative warnings</a:t>
            </a:r>
          </a:p>
          <a:p>
            <a:pPr>
              <a:buFont typeface="Wingdings" charset="2"/>
              <a:buChar char="q"/>
            </a:pPr>
            <a:endParaRPr lang="en-US" sz="2000" dirty="0" smtClean="0"/>
          </a:p>
        </p:txBody>
      </p:sp>
      <p:pic>
        <p:nvPicPr>
          <p:cNvPr id="6" name="Picture 1"/>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364037" y="1626136"/>
            <a:ext cx="4543425" cy="191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96345D65-51F4-F745-96F0-95534D40837B}" type="slidenum">
              <a:rPr lang="en-US" smtClean="0"/>
              <a:pPr/>
              <a:t>37</a:t>
            </a:fld>
            <a:endParaRPr lang="en-US" dirty="0"/>
          </a:p>
        </p:txBody>
      </p:sp>
    </p:spTree>
    <p:extLst>
      <p:ext uri="{BB962C8B-B14F-4D97-AF65-F5344CB8AC3E}">
        <p14:creationId xmlns:p14="http://schemas.microsoft.com/office/powerpoint/2010/main" val="961570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Deep Restarts</a:t>
            </a:r>
            <a:endParaRPr lang="en-US" b="1" dirty="0"/>
          </a:p>
        </p:txBody>
      </p:sp>
      <p:sp>
        <p:nvSpPr>
          <p:cNvPr id="5" name="Content Placeholder 4"/>
          <p:cNvSpPr>
            <a:spLocks noGrp="1"/>
          </p:cNvSpPr>
          <p:nvPr>
            <p:ph idx="1"/>
          </p:nvPr>
        </p:nvSpPr>
        <p:spPr>
          <a:xfrm>
            <a:off x="457199" y="1447800"/>
            <a:ext cx="3749675" cy="4124325"/>
          </a:xfrm>
        </p:spPr>
        <p:txBody>
          <a:bodyPr>
            <a:noAutofit/>
          </a:bodyPr>
          <a:lstStyle/>
          <a:p>
            <a:r>
              <a:rPr lang="en-US" sz="2800" dirty="0" smtClean="0"/>
              <a:t>Trail</a:t>
            </a:r>
          </a:p>
          <a:p>
            <a:pPr lvl="1"/>
            <a:r>
              <a:rPr lang="en-US" sz="2400" dirty="0" smtClean="0"/>
              <a:t>Restart</a:t>
            </a:r>
          </a:p>
          <a:p>
            <a:pPr lvl="1"/>
            <a:r>
              <a:rPr lang="en-US" sz="2400" dirty="0" smtClean="0"/>
              <a:t>Move with the ball</a:t>
            </a:r>
          </a:p>
          <a:p>
            <a:pPr lvl="1"/>
            <a:r>
              <a:rPr lang="en-US" sz="2400" dirty="0" err="1" smtClean="0"/>
              <a:t>Offsides</a:t>
            </a:r>
            <a:endParaRPr lang="en-US" sz="2400" dirty="0" smtClean="0"/>
          </a:p>
          <a:p>
            <a:pPr lvl="1"/>
            <a:r>
              <a:rPr lang="en-US" sz="2400" dirty="0" smtClean="0"/>
              <a:t>Substitutions</a:t>
            </a:r>
          </a:p>
          <a:p>
            <a:r>
              <a:rPr lang="en-US" sz="2800" dirty="0" smtClean="0"/>
              <a:t>Lead</a:t>
            </a:r>
          </a:p>
          <a:p>
            <a:pPr lvl="1"/>
            <a:r>
              <a:rPr lang="en-US" sz="2400" dirty="0" smtClean="0"/>
              <a:t>Primary for goal</a:t>
            </a:r>
          </a:p>
          <a:p>
            <a:pPr lvl="1"/>
            <a:r>
              <a:rPr lang="en-US" sz="2400" dirty="0" smtClean="0"/>
              <a:t>Hold center line for </a:t>
            </a:r>
            <a:r>
              <a:rPr lang="en-US" sz="2400" dirty="0" err="1" smtClean="0"/>
              <a:t>offsides</a:t>
            </a:r>
            <a:endParaRPr lang="en-US" sz="2400" dirty="0" smtClean="0"/>
          </a:p>
          <a:p>
            <a:pPr>
              <a:buFont typeface="Wingdings" charset="2"/>
              <a:buChar char="q"/>
            </a:pPr>
            <a:endParaRPr lang="en-US" sz="2800" dirty="0" smtClean="0"/>
          </a:p>
        </p:txBody>
      </p:sp>
      <p:pic>
        <p:nvPicPr>
          <p:cNvPr id="3" name="Picture 2"/>
          <p:cNvPicPr>
            <a:picLocks noChangeAspect="1"/>
          </p:cNvPicPr>
          <p:nvPr/>
        </p:nvPicPr>
        <p:blipFill>
          <a:blip r:embed="rId2"/>
          <a:stretch>
            <a:fillRect/>
          </a:stretch>
        </p:blipFill>
        <p:spPr>
          <a:xfrm>
            <a:off x="4429125" y="1447800"/>
            <a:ext cx="3984625" cy="2231390"/>
          </a:xfrm>
          <a:prstGeom prst="rect">
            <a:avLst/>
          </a:prstGeom>
        </p:spPr>
      </p:pic>
      <p:pic>
        <p:nvPicPr>
          <p:cNvPr id="4" name="Picture 3"/>
          <p:cNvPicPr>
            <a:picLocks noChangeAspect="1"/>
          </p:cNvPicPr>
          <p:nvPr/>
        </p:nvPicPr>
        <p:blipFill>
          <a:blip r:embed="rId3"/>
          <a:stretch>
            <a:fillRect/>
          </a:stretch>
        </p:blipFill>
        <p:spPr>
          <a:xfrm>
            <a:off x="4429125" y="3679189"/>
            <a:ext cx="3984625" cy="2196525"/>
          </a:xfrm>
          <a:prstGeom prst="rect">
            <a:avLst/>
          </a:prstGeom>
        </p:spPr>
      </p:pic>
      <p:sp>
        <p:nvSpPr>
          <p:cNvPr id="6" name="Content Placeholder 4"/>
          <p:cNvSpPr txBox="1">
            <a:spLocks/>
          </p:cNvSpPr>
          <p:nvPr/>
        </p:nvSpPr>
        <p:spPr>
          <a:xfrm>
            <a:off x="523875" y="5445125"/>
            <a:ext cx="3603625" cy="57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FF0000"/>
                </a:solidFill>
              </a:rPr>
              <a:t>Counting forward is key</a:t>
            </a:r>
            <a:endParaRPr lang="en-US" sz="2800" dirty="0" smtClean="0"/>
          </a:p>
        </p:txBody>
      </p:sp>
      <p:sp>
        <p:nvSpPr>
          <p:cNvPr id="9" name="Slide Number Placeholder 8"/>
          <p:cNvSpPr>
            <a:spLocks noGrp="1"/>
          </p:cNvSpPr>
          <p:nvPr>
            <p:ph type="sldNum" sz="quarter" idx="12"/>
          </p:nvPr>
        </p:nvSpPr>
        <p:spPr/>
        <p:txBody>
          <a:bodyPr/>
          <a:lstStyle/>
          <a:p>
            <a:fld id="{96345D65-51F4-F745-96F0-95534D40837B}" type="slidenum">
              <a:rPr lang="en-US" smtClean="0"/>
              <a:pPr/>
              <a:t>38</a:t>
            </a:fld>
            <a:endParaRPr lang="en-US" dirty="0"/>
          </a:p>
        </p:txBody>
      </p:sp>
      <p:sp>
        <p:nvSpPr>
          <p:cNvPr id="8" name="Content Placeholder 4"/>
          <p:cNvSpPr txBox="1">
            <a:spLocks/>
          </p:cNvSpPr>
          <p:nvPr/>
        </p:nvSpPr>
        <p:spPr>
          <a:xfrm>
            <a:off x="523875" y="5986839"/>
            <a:ext cx="4794250" cy="57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FF0000"/>
                </a:solidFill>
              </a:rPr>
              <a:t>Be a half field ahead of the ball</a:t>
            </a:r>
            <a:endParaRPr lang="en-US" sz="2800" dirty="0" smtClean="0"/>
          </a:p>
        </p:txBody>
      </p:sp>
    </p:spTree>
    <p:extLst>
      <p:ext uri="{BB962C8B-B14F-4D97-AF65-F5344CB8AC3E}">
        <p14:creationId xmlns:p14="http://schemas.microsoft.com/office/powerpoint/2010/main" val="926876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9375" cy="1143000"/>
          </a:xfrm>
        </p:spPr>
        <p:txBody>
          <a:bodyPr>
            <a:normAutofit/>
          </a:bodyPr>
          <a:lstStyle/>
          <a:p>
            <a:r>
              <a:rPr lang="en-US" b="1" dirty="0" smtClean="0">
                <a:solidFill>
                  <a:schemeClr val="tx2">
                    <a:lumMod val="75000"/>
                  </a:schemeClr>
                </a:solidFill>
              </a:rPr>
              <a:t>Penalty Enforcement</a:t>
            </a:r>
            <a:endParaRPr lang="en-US" b="1" dirty="0"/>
          </a:p>
        </p:txBody>
      </p:sp>
      <p:sp>
        <p:nvSpPr>
          <p:cNvPr id="5" name="Content Placeholder 4"/>
          <p:cNvSpPr>
            <a:spLocks noGrp="1"/>
          </p:cNvSpPr>
          <p:nvPr>
            <p:ph idx="1"/>
          </p:nvPr>
        </p:nvSpPr>
        <p:spPr>
          <a:xfrm>
            <a:off x="107949" y="1193800"/>
            <a:ext cx="5241926" cy="4525963"/>
          </a:xfrm>
        </p:spPr>
        <p:txBody>
          <a:bodyPr>
            <a:noAutofit/>
          </a:bodyPr>
          <a:lstStyle/>
          <a:p>
            <a:r>
              <a:rPr lang="en-US" sz="2400" dirty="0" smtClean="0"/>
              <a:t>Get stationary with an unobstructed view in front of the box</a:t>
            </a:r>
          </a:p>
          <a:p>
            <a:r>
              <a:rPr lang="en-US" sz="2400" dirty="0" smtClean="0"/>
              <a:t>Be slow and calm</a:t>
            </a:r>
          </a:p>
          <a:p>
            <a:r>
              <a:rPr lang="en-US" sz="2400" dirty="0" smtClean="0"/>
              <a:t>CNOTE – Color, number, foul, time</a:t>
            </a:r>
          </a:p>
          <a:p>
            <a:r>
              <a:rPr lang="en-US" sz="2400" dirty="0"/>
              <a:t>C</a:t>
            </a:r>
            <a:r>
              <a:rPr lang="en-US" sz="2400" dirty="0" smtClean="0"/>
              <a:t>lear with hand signals and numbers</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1975" y="4095750"/>
            <a:ext cx="198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171" y="3708400"/>
            <a:ext cx="21336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acrosse Pic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6" y="4095750"/>
            <a:ext cx="3419317" cy="2262188"/>
          </a:xfrm>
          <a:prstGeom prst="rect">
            <a:avLst/>
          </a:prstGeom>
        </p:spPr>
      </p:pic>
      <p:pic>
        <p:nvPicPr>
          <p:cNvPr id="1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6604" y="1207856"/>
            <a:ext cx="3752771" cy="236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2"/>
          </p:nvPr>
        </p:nvSpPr>
        <p:spPr/>
        <p:txBody>
          <a:bodyPr/>
          <a:lstStyle/>
          <a:p>
            <a:fld id="{96345D65-51F4-F745-96F0-95534D40837B}" type="slidenum">
              <a:rPr lang="en-US" smtClean="0"/>
              <a:pPr/>
              <a:t>39</a:t>
            </a:fld>
            <a:endParaRPr lang="en-US" dirty="0"/>
          </a:p>
        </p:txBody>
      </p:sp>
    </p:spTree>
    <p:extLst>
      <p:ext uri="{BB962C8B-B14F-4D97-AF65-F5344CB8AC3E}">
        <p14:creationId xmlns:p14="http://schemas.microsoft.com/office/powerpoint/2010/main" val="1120104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Level II Certification Plan</a:t>
            </a:r>
            <a:endParaRPr lang="en-US" b="1" dirty="0"/>
          </a:p>
        </p:txBody>
      </p:sp>
      <p:sp>
        <p:nvSpPr>
          <p:cNvPr id="5" name="Content Placeholder 4"/>
          <p:cNvSpPr>
            <a:spLocks noGrp="1"/>
          </p:cNvSpPr>
          <p:nvPr>
            <p:ph idx="1"/>
          </p:nvPr>
        </p:nvSpPr>
        <p:spPr>
          <a:xfrm>
            <a:off x="457200" y="1447800"/>
            <a:ext cx="8229600" cy="4908550"/>
          </a:xfrm>
        </p:spPr>
        <p:txBody>
          <a:bodyPr>
            <a:noAutofit/>
          </a:bodyPr>
          <a:lstStyle/>
          <a:p>
            <a:r>
              <a:rPr lang="en-US" sz="2400" dirty="0" smtClean="0"/>
              <a:t>Classroom Training – 2 days (Westminster)</a:t>
            </a:r>
          </a:p>
          <a:p>
            <a:pPr lvl="1"/>
            <a:r>
              <a:rPr lang="en-US" sz="2000" dirty="0" smtClean="0"/>
              <a:t>1/06/2013 </a:t>
            </a:r>
            <a:r>
              <a:rPr lang="en-US" sz="2000" b="1" dirty="0" smtClean="0"/>
              <a:t>6:00pm – 9:00pm</a:t>
            </a:r>
          </a:p>
          <a:p>
            <a:pPr lvl="1"/>
            <a:r>
              <a:rPr lang="en-US" sz="2000" dirty="0" smtClean="0"/>
              <a:t>1/06/2013 – 1/20/2013 – Online Quizzes, Forum Posts, Discussion</a:t>
            </a:r>
          </a:p>
          <a:p>
            <a:pPr lvl="1"/>
            <a:r>
              <a:rPr lang="en-US" sz="2000" dirty="0" smtClean="0"/>
              <a:t>1/20/2013 </a:t>
            </a:r>
            <a:r>
              <a:rPr lang="en-US" sz="2000" b="1" dirty="0" smtClean="0"/>
              <a:t>6:00pm – 9:00pm</a:t>
            </a:r>
          </a:p>
          <a:p>
            <a:pPr lvl="1"/>
            <a:r>
              <a:rPr lang="en-US" sz="2000" dirty="0" smtClean="0"/>
              <a:t>1/20/2013 – 1/27/2012 – Online Testing</a:t>
            </a:r>
            <a:endParaRPr lang="en-US" sz="2000" dirty="0"/>
          </a:p>
          <a:p>
            <a:r>
              <a:rPr lang="en-US" sz="2400" dirty="0" smtClean="0"/>
              <a:t>Field Training – 1 day (Westminster)</a:t>
            </a:r>
          </a:p>
          <a:p>
            <a:pPr lvl="1"/>
            <a:r>
              <a:rPr lang="en-US" sz="2000" dirty="0" smtClean="0"/>
              <a:t>1/27/2013 1:00pm-4:00pm</a:t>
            </a:r>
            <a:endParaRPr lang="en-US" sz="2000" dirty="0"/>
          </a:p>
          <a:p>
            <a:r>
              <a:rPr lang="en-US" sz="2400" dirty="0" smtClean="0"/>
              <a:t>Scrimmage Observation </a:t>
            </a:r>
          </a:p>
          <a:p>
            <a:pPr lvl="1"/>
            <a:r>
              <a:rPr lang="en-US" sz="2000" dirty="0" smtClean="0"/>
              <a:t>Scheduled via Arbiter</a:t>
            </a:r>
          </a:p>
          <a:p>
            <a:r>
              <a:rPr lang="en-US" sz="2400" dirty="0" smtClean="0"/>
              <a:t>US Lacrosse Level II Certification</a:t>
            </a:r>
            <a:endParaRPr lang="en-US" dirty="0"/>
          </a:p>
        </p:txBody>
      </p:sp>
      <p:sp>
        <p:nvSpPr>
          <p:cNvPr id="6" name="Slide Number Placeholder 5"/>
          <p:cNvSpPr>
            <a:spLocks noGrp="1"/>
          </p:cNvSpPr>
          <p:nvPr>
            <p:ph type="sldNum" sz="quarter" idx="12"/>
          </p:nvPr>
        </p:nvSpPr>
        <p:spPr/>
        <p:txBody>
          <a:bodyPr/>
          <a:lstStyle/>
          <a:p>
            <a:fld id="{96345D65-51F4-F745-96F0-95534D40837B}" type="slidenum">
              <a:rPr lang="en-US" smtClean="0"/>
              <a:pPr/>
              <a:t>4</a:t>
            </a:fld>
            <a:endParaRPr lang="en-US" dirty="0"/>
          </a:p>
        </p:txBody>
      </p:sp>
    </p:spTree>
    <p:extLst>
      <p:ext uri="{BB962C8B-B14F-4D97-AF65-F5344CB8AC3E}">
        <p14:creationId xmlns:p14="http://schemas.microsoft.com/office/powerpoint/2010/main" val="24394979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345D65-51F4-F745-96F0-95534D40837B}" type="slidenum">
              <a:rPr lang="en-US" smtClean="0"/>
              <a:pPr/>
              <a:t>40</a:t>
            </a:fld>
            <a:endParaRPr lang="en-US" dirty="0"/>
          </a:p>
        </p:txBody>
      </p:sp>
      <p:pic>
        <p:nvPicPr>
          <p:cNvPr id="5" name="UVA-SY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698500"/>
            <a:ext cx="8128000" cy="4572000"/>
          </a:xfrm>
          <a:prstGeom prst="rect">
            <a:avLst/>
          </a:prstGeom>
        </p:spPr>
      </p:pic>
    </p:spTree>
    <p:extLst>
      <p:ext uri="{BB962C8B-B14F-4D97-AF65-F5344CB8AC3E}">
        <p14:creationId xmlns:p14="http://schemas.microsoft.com/office/powerpoint/2010/main" val="12954416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Play On</a:t>
            </a:r>
            <a:endParaRPr lang="en-US" b="1" dirty="0"/>
          </a:p>
        </p:txBody>
      </p:sp>
      <p:sp>
        <p:nvSpPr>
          <p:cNvPr id="5" name="Content Placeholder 4"/>
          <p:cNvSpPr>
            <a:spLocks noGrp="1"/>
          </p:cNvSpPr>
          <p:nvPr>
            <p:ph idx="1"/>
          </p:nvPr>
        </p:nvSpPr>
        <p:spPr>
          <a:xfrm>
            <a:off x="457200" y="1447800"/>
            <a:ext cx="8229600" cy="4525963"/>
          </a:xfrm>
        </p:spPr>
        <p:txBody>
          <a:bodyPr>
            <a:noAutofit/>
          </a:bodyPr>
          <a:lstStyle/>
          <a:p>
            <a:r>
              <a:rPr lang="en-US" sz="2800" dirty="0" smtClean="0"/>
              <a:t>Use the play on to improve the flow of the game only if the offended team has a clear opportunity to play the ball without a disadvantage</a:t>
            </a:r>
          </a:p>
          <a:p>
            <a:r>
              <a:rPr lang="en-US" sz="2800" dirty="0" smtClean="0"/>
              <a:t>Be cautious with play on calls in heavily contested loose balls.  </a:t>
            </a:r>
          </a:p>
          <a:p>
            <a:r>
              <a:rPr lang="en-US" sz="2800" dirty="0" smtClean="0"/>
              <a:t>Use loose ball crease violation play on calls only when the goalie or defender has a clear play on the ball.  Quick score can make an awkward call</a:t>
            </a:r>
          </a:p>
          <a:p>
            <a:pPr marL="0" indent="0">
              <a:buNone/>
            </a:pPr>
            <a:endParaRPr lang="en-US" sz="2800" dirty="0" smtClean="0"/>
          </a:p>
          <a:p>
            <a:endParaRPr lang="en-US" sz="2800" dirty="0" smtClean="0"/>
          </a:p>
          <a:p>
            <a:pPr>
              <a:buFont typeface="Wingdings" charset="2"/>
              <a:buChar char="q"/>
            </a:pPr>
            <a:endParaRPr lang="en-US" sz="2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41</a:t>
            </a:fld>
            <a:endParaRPr lang="en-US" dirty="0"/>
          </a:p>
        </p:txBody>
      </p:sp>
    </p:spTree>
    <p:extLst>
      <p:ext uri="{BB962C8B-B14F-4D97-AF65-F5344CB8AC3E}">
        <p14:creationId xmlns:p14="http://schemas.microsoft.com/office/powerpoint/2010/main" val="665543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Equipment Checks</a:t>
            </a:r>
            <a:endParaRPr lang="en-US" b="1" dirty="0"/>
          </a:p>
        </p:txBody>
      </p:sp>
      <p:sp>
        <p:nvSpPr>
          <p:cNvPr id="5" name="Content Placeholder 4"/>
          <p:cNvSpPr>
            <a:spLocks noGrp="1"/>
          </p:cNvSpPr>
          <p:nvPr>
            <p:ph idx="1"/>
          </p:nvPr>
        </p:nvSpPr>
        <p:spPr>
          <a:xfrm>
            <a:off x="457200" y="1447800"/>
            <a:ext cx="8229600" cy="4727575"/>
          </a:xfrm>
        </p:spPr>
        <p:txBody>
          <a:bodyPr>
            <a:noAutofit/>
          </a:bodyPr>
          <a:lstStyle/>
          <a:p>
            <a:r>
              <a:rPr lang="en-US" sz="2800" dirty="0" smtClean="0"/>
              <a:t>Gather sticks and meet near midfield away from the benches</a:t>
            </a:r>
          </a:p>
          <a:p>
            <a:r>
              <a:rPr lang="en-US" sz="2800" dirty="0" smtClean="0"/>
              <a:t>R should measure with back to the bench. Close to the chest</a:t>
            </a:r>
          </a:p>
          <a:p>
            <a:r>
              <a:rPr lang="en-US" sz="2800" dirty="0"/>
              <a:t>U</a:t>
            </a:r>
            <a:r>
              <a:rPr lang="en-US" sz="2800" dirty="0" smtClean="0"/>
              <a:t> should watch the benches</a:t>
            </a:r>
          </a:p>
          <a:p>
            <a:r>
              <a:rPr lang="en-US" sz="2800" dirty="0" smtClean="0"/>
              <a:t>4 dead ball checks per game.  Check all equipment</a:t>
            </a:r>
          </a:p>
          <a:p>
            <a:pPr lvl="1"/>
            <a:r>
              <a:rPr lang="en-US" sz="2400" dirty="0" smtClean="0"/>
              <a:t>Team timeout, after goal, before faceoff, between periods</a:t>
            </a:r>
          </a:p>
          <a:p>
            <a:r>
              <a:rPr lang="en-US" sz="2800" dirty="0" smtClean="0"/>
              <a:t>Make stick checks fast and efficient</a:t>
            </a:r>
          </a:p>
          <a:p>
            <a:r>
              <a:rPr lang="en-US" sz="2800" dirty="0" smtClean="0"/>
              <a:t>Violations should be administered with a flag down in front of the scorer’s table </a:t>
            </a:r>
          </a:p>
        </p:txBody>
      </p:sp>
      <p:sp>
        <p:nvSpPr>
          <p:cNvPr id="6" name="Slide Number Placeholder 5"/>
          <p:cNvSpPr>
            <a:spLocks noGrp="1"/>
          </p:cNvSpPr>
          <p:nvPr>
            <p:ph type="sldNum" sz="quarter" idx="12"/>
          </p:nvPr>
        </p:nvSpPr>
        <p:spPr/>
        <p:txBody>
          <a:bodyPr/>
          <a:lstStyle/>
          <a:p>
            <a:fld id="{96345D65-51F4-F745-96F0-95534D40837B}" type="slidenum">
              <a:rPr lang="en-US" smtClean="0"/>
              <a:pPr/>
              <a:t>42</a:t>
            </a:fld>
            <a:endParaRPr lang="en-US" dirty="0"/>
          </a:p>
        </p:txBody>
      </p:sp>
    </p:spTree>
    <p:extLst>
      <p:ext uri="{BB962C8B-B14F-4D97-AF65-F5344CB8AC3E}">
        <p14:creationId xmlns:p14="http://schemas.microsoft.com/office/powerpoint/2010/main" val="1089517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Timeouts</a:t>
            </a:r>
            <a:endParaRPr lang="en-US" b="1" dirty="0"/>
          </a:p>
        </p:txBody>
      </p:sp>
      <p:sp>
        <p:nvSpPr>
          <p:cNvPr id="5" name="Content Placeholder 4"/>
          <p:cNvSpPr>
            <a:spLocks noGrp="1"/>
          </p:cNvSpPr>
          <p:nvPr>
            <p:ph idx="1"/>
          </p:nvPr>
        </p:nvSpPr>
        <p:spPr>
          <a:xfrm>
            <a:off x="457199" y="1209675"/>
            <a:ext cx="8448675" cy="4525963"/>
          </a:xfrm>
        </p:spPr>
        <p:txBody>
          <a:bodyPr>
            <a:noAutofit/>
          </a:bodyPr>
          <a:lstStyle/>
          <a:p>
            <a:r>
              <a:rPr lang="en-US" sz="2400" dirty="0" smtClean="0"/>
              <a:t>Only head coach or player on the field – dead ball or in possession</a:t>
            </a:r>
          </a:p>
          <a:p>
            <a:r>
              <a:rPr lang="en-US" sz="2400" dirty="0" smtClean="0"/>
              <a:t>Anticipate timeouts based on game situations and always give the benefit of the doubt to the coach</a:t>
            </a:r>
          </a:p>
          <a:p>
            <a:r>
              <a:rPr lang="en-US" sz="2400" dirty="0" smtClean="0"/>
              <a:t>Move to where they players are crossing and restrict the bench players and coaches to 10 yards from the sideline</a:t>
            </a:r>
          </a:p>
          <a:p>
            <a:r>
              <a:rPr lang="en-US" sz="2400" dirty="0" smtClean="0"/>
              <a:t>Inform the coach where the ball will be coming in</a:t>
            </a:r>
          </a:p>
          <a:p>
            <a:r>
              <a:rPr lang="en-US" sz="2400" dirty="0" smtClean="0"/>
              <a:t>When benches have settled, start the 2 minute timer and  write the time on your card</a:t>
            </a:r>
          </a:p>
          <a:p>
            <a:r>
              <a:rPr lang="en-US" sz="2400" dirty="0" smtClean="0"/>
              <a:t>Give full 1:40 unless team that called the time out is ready prior</a:t>
            </a:r>
          </a:p>
          <a:p>
            <a:r>
              <a:rPr lang="en-US" sz="2400" dirty="0" smtClean="0"/>
              <a:t>Blow the whistle with 20 seconds remaining</a:t>
            </a:r>
            <a:endParaRPr lang="en-US" sz="2800" dirty="0" smtClean="0"/>
          </a:p>
        </p:txBody>
      </p:sp>
      <p:sp>
        <p:nvSpPr>
          <p:cNvPr id="4" name="Content Placeholder 4"/>
          <p:cNvSpPr txBox="1">
            <a:spLocks/>
          </p:cNvSpPr>
          <p:nvPr/>
        </p:nvSpPr>
        <p:spPr>
          <a:xfrm>
            <a:off x="825500" y="5684838"/>
            <a:ext cx="8080375" cy="12827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FF0000"/>
                </a:solidFill>
              </a:rPr>
              <a:t>Do not write on your card until the play has settled.  Keep eye contact on the players.  </a:t>
            </a:r>
          </a:p>
        </p:txBody>
      </p:sp>
      <p:sp>
        <p:nvSpPr>
          <p:cNvPr id="7" name="Slide Number Placeholder 6"/>
          <p:cNvSpPr>
            <a:spLocks noGrp="1"/>
          </p:cNvSpPr>
          <p:nvPr>
            <p:ph type="sldNum" sz="quarter" idx="12"/>
          </p:nvPr>
        </p:nvSpPr>
        <p:spPr/>
        <p:txBody>
          <a:bodyPr/>
          <a:lstStyle/>
          <a:p>
            <a:fld id="{96345D65-51F4-F745-96F0-95534D40837B}" type="slidenum">
              <a:rPr lang="en-US" smtClean="0"/>
              <a:pPr/>
              <a:t>43</a:t>
            </a:fld>
            <a:endParaRPr lang="en-US" dirty="0"/>
          </a:p>
        </p:txBody>
      </p:sp>
    </p:spTree>
    <p:extLst>
      <p:ext uri="{BB962C8B-B14F-4D97-AF65-F5344CB8AC3E}">
        <p14:creationId xmlns:p14="http://schemas.microsoft.com/office/powerpoint/2010/main" val="1067369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Fight Procedures</a:t>
            </a:r>
            <a:endParaRPr lang="en-US" b="1" dirty="0"/>
          </a:p>
        </p:txBody>
      </p:sp>
      <p:sp>
        <p:nvSpPr>
          <p:cNvPr id="5" name="Content Placeholder 4"/>
          <p:cNvSpPr>
            <a:spLocks noGrp="1"/>
          </p:cNvSpPr>
          <p:nvPr>
            <p:ph idx="1"/>
          </p:nvPr>
        </p:nvSpPr>
        <p:spPr>
          <a:xfrm>
            <a:off x="330199" y="971550"/>
            <a:ext cx="5114925" cy="5727700"/>
          </a:xfrm>
        </p:spPr>
        <p:txBody>
          <a:bodyPr>
            <a:noAutofit/>
          </a:bodyPr>
          <a:lstStyle/>
          <a:p>
            <a:r>
              <a:rPr lang="en-US" sz="2000" dirty="0" smtClean="0"/>
              <a:t>Nearest Official:</a:t>
            </a:r>
          </a:p>
          <a:p>
            <a:pPr lvl="1"/>
            <a:r>
              <a:rPr lang="en-US" sz="1600" dirty="0" smtClean="0"/>
              <a:t>Flag in the air</a:t>
            </a:r>
          </a:p>
          <a:p>
            <a:pPr lvl="1"/>
            <a:r>
              <a:rPr lang="en-US" sz="1600" dirty="0"/>
              <a:t>V</a:t>
            </a:r>
            <a:r>
              <a:rPr lang="en-US" sz="1600" dirty="0" smtClean="0"/>
              <a:t>erbal commands and whistles to attempt to break up the fight</a:t>
            </a:r>
          </a:p>
          <a:p>
            <a:pPr lvl="1"/>
            <a:r>
              <a:rPr lang="en-US" sz="1600" dirty="0" smtClean="0"/>
              <a:t>Strong verbal warnings to other players</a:t>
            </a:r>
          </a:p>
          <a:p>
            <a:pPr lvl="1"/>
            <a:r>
              <a:rPr lang="en-US" sz="1600" dirty="0" smtClean="0"/>
              <a:t>Observe all numbers involved and sequence</a:t>
            </a:r>
          </a:p>
          <a:p>
            <a:r>
              <a:rPr lang="en-US" sz="2000" dirty="0" smtClean="0"/>
              <a:t>Farthest Official:</a:t>
            </a:r>
          </a:p>
          <a:p>
            <a:pPr lvl="1"/>
            <a:r>
              <a:rPr lang="en-US" sz="1600" dirty="0" smtClean="0"/>
              <a:t>Move to a position in front of the benches </a:t>
            </a:r>
          </a:p>
          <a:p>
            <a:pPr lvl="1"/>
            <a:r>
              <a:rPr lang="en-US" sz="1600" dirty="0" smtClean="0"/>
              <a:t>Freeze the benches</a:t>
            </a:r>
          </a:p>
          <a:p>
            <a:pPr lvl="1"/>
            <a:r>
              <a:rPr lang="en-US" sz="1600" dirty="0" smtClean="0"/>
              <a:t>Record the numbers of all players and coaches leaving the bench area</a:t>
            </a:r>
            <a:endParaRPr lang="en-US" sz="2000" dirty="0" smtClean="0"/>
          </a:p>
          <a:p>
            <a:r>
              <a:rPr lang="en-US" sz="2000" dirty="0" smtClean="0"/>
              <a:t>After the incident</a:t>
            </a:r>
            <a:endParaRPr lang="en-US" sz="2000" dirty="0"/>
          </a:p>
          <a:p>
            <a:pPr lvl="1"/>
            <a:r>
              <a:rPr lang="en-US" sz="1600" dirty="0" smtClean="0"/>
              <a:t>Players to the bench area</a:t>
            </a:r>
          </a:p>
          <a:p>
            <a:pPr lvl="1"/>
            <a:r>
              <a:rPr lang="en-US" sz="1600" dirty="0" smtClean="0"/>
              <a:t>Meet and discuss fouls and sequence</a:t>
            </a:r>
          </a:p>
          <a:p>
            <a:pPr lvl="1"/>
            <a:r>
              <a:rPr lang="en-US" sz="1600" dirty="0" smtClean="0"/>
              <a:t>Report violations to the bench</a:t>
            </a:r>
          </a:p>
          <a:p>
            <a:pPr lvl="1"/>
            <a:r>
              <a:rPr lang="en-US" sz="1600" dirty="0" smtClean="0">
                <a:solidFill>
                  <a:srgbClr val="0000FF"/>
                </a:solidFill>
              </a:rPr>
              <a:t>Take your time</a:t>
            </a:r>
            <a:r>
              <a:rPr lang="en-US" sz="1600" dirty="0" smtClean="0"/>
              <a:t>, clearly communicate expectations</a:t>
            </a:r>
            <a:endParaRPr lang="en-US" sz="2000" dirty="0" smtClean="0"/>
          </a:p>
          <a:p>
            <a:r>
              <a:rPr lang="en-US" sz="2000" dirty="0" smtClean="0"/>
              <a:t>After the game</a:t>
            </a:r>
          </a:p>
          <a:p>
            <a:pPr lvl="1"/>
            <a:r>
              <a:rPr lang="en-US" sz="1600" dirty="0" smtClean="0">
                <a:solidFill>
                  <a:srgbClr val="008000"/>
                </a:solidFill>
              </a:rPr>
              <a:t>Written report in GALAXREF.COM/contact/game-report and call assignor</a:t>
            </a:r>
          </a:p>
        </p:txBody>
      </p:sp>
      <p:sp>
        <p:nvSpPr>
          <p:cNvPr id="4" name="Content Placeholder 4"/>
          <p:cNvSpPr txBox="1">
            <a:spLocks/>
          </p:cNvSpPr>
          <p:nvPr/>
        </p:nvSpPr>
        <p:spPr>
          <a:xfrm>
            <a:off x="5556250" y="4787900"/>
            <a:ext cx="3803650" cy="7000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0000FF"/>
                </a:solidFill>
              </a:rPr>
              <a:t>Use judgment to avoid physical contact while dealing with the fight</a:t>
            </a:r>
          </a:p>
          <a:p>
            <a:pPr marL="0" indent="0">
              <a:buNone/>
            </a:pPr>
            <a:endParaRPr lang="en-US" sz="2000" dirty="0">
              <a:solidFill>
                <a:srgbClr val="FF0000"/>
              </a:solidFill>
            </a:endParaRPr>
          </a:p>
        </p:txBody>
      </p:sp>
      <p:sp>
        <p:nvSpPr>
          <p:cNvPr id="6" name="Content Placeholder 4"/>
          <p:cNvSpPr txBox="1">
            <a:spLocks/>
          </p:cNvSpPr>
          <p:nvPr/>
        </p:nvSpPr>
        <p:spPr>
          <a:xfrm>
            <a:off x="5556250" y="4290219"/>
            <a:ext cx="3330575" cy="5008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0000FF"/>
                </a:solidFill>
              </a:rPr>
              <a:t>Stay calm</a:t>
            </a:r>
          </a:p>
          <a:p>
            <a:pPr marL="0" indent="0">
              <a:buNone/>
            </a:pPr>
            <a:endParaRPr lang="en-US" sz="2000" dirty="0">
              <a:solidFill>
                <a:srgbClr val="FF0000"/>
              </a:solidFill>
            </a:endParaRPr>
          </a:p>
        </p:txBody>
      </p:sp>
      <p:sp>
        <p:nvSpPr>
          <p:cNvPr id="7" name="Content Placeholder 4"/>
          <p:cNvSpPr txBox="1">
            <a:spLocks/>
          </p:cNvSpPr>
          <p:nvPr/>
        </p:nvSpPr>
        <p:spPr>
          <a:xfrm>
            <a:off x="5556250" y="5888831"/>
            <a:ext cx="3613150" cy="7000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FF0000"/>
                </a:solidFill>
              </a:rPr>
              <a:t>Limit remarks to facts in the report</a:t>
            </a:r>
          </a:p>
          <a:p>
            <a:pPr marL="0" indent="0">
              <a:buNone/>
            </a:pPr>
            <a:endParaRPr lang="en-US" sz="2000" dirty="0">
              <a:solidFill>
                <a:srgbClr val="FF0000"/>
              </a:solidFill>
            </a:endParaRPr>
          </a:p>
        </p:txBody>
      </p:sp>
      <p:pic>
        <p:nvPicPr>
          <p:cNvPr id="8" name="Picture 7"/>
          <p:cNvPicPr>
            <a:picLocks noChangeAspect="1"/>
          </p:cNvPicPr>
          <p:nvPr/>
        </p:nvPicPr>
        <p:blipFill>
          <a:blip r:embed="rId2"/>
          <a:stretch>
            <a:fillRect/>
          </a:stretch>
        </p:blipFill>
        <p:spPr>
          <a:xfrm>
            <a:off x="5207001" y="1365250"/>
            <a:ext cx="3497898" cy="2555875"/>
          </a:xfrm>
          <a:prstGeom prst="rect">
            <a:avLst/>
          </a:prstGeom>
        </p:spPr>
      </p:pic>
      <p:sp>
        <p:nvSpPr>
          <p:cNvPr id="10" name="Slide Number Placeholder 9"/>
          <p:cNvSpPr>
            <a:spLocks noGrp="1"/>
          </p:cNvSpPr>
          <p:nvPr>
            <p:ph type="sldNum" sz="quarter" idx="12"/>
          </p:nvPr>
        </p:nvSpPr>
        <p:spPr/>
        <p:txBody>
          <a:bodyPr/>
          <a:lstStyle/>
          <a:p>
            <a:fld id="{96345D65-51F4-F745-96F0-95534D40837B}" type="slidenum">
              <a:rPr lang="en-US" smtClean="0"/>
              <a:pPr/>
              <a:t>44</a:t>
            </a:fld>
            <a:endParaRPr lang="en-US" dirty="0"/>
          </a:p>
        </p:txBody>
      </p:sp>
    </p:spTree>
    <p:extLst>
      <p:ext uri="{BB962C8B-B14F-4D97-AF65-F5344CB8AC3E}">
        <p14:creationId xmlns:p14="http://schemas.microsoft.com/office/powerpoint/2010/main" val="1280382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9375" cy="1143000"/>
          </a:xfrm>
        </p:spPr>
        <p:txBody>
          <a:bodyPr>
            <a:normAutofit/>
          </a:bodyPr>
          <a:lstStyle/>
          <a:p>
            <a:r>
              <a:rPr lang="en-US" b="1" dirty="0" smtClean="0">
                <a:solidFill>
                  <a:schemeClr val="tx2">
                    <a:lumMod val="75000"/>
                  </a:schemeClr>
                </a:solidFill>
              </a:rPr>
              <a:t>Post Game</a:t>
            </a:r>
            <a:endParaRPr lang="en-US" b="1" dirty="0"/>
          </a:p>
        </p:txBody>
      </p:sp>
      <p:sp>
        <p:nvSpPr>
          <p:cNvPr id="5" name="Content Placeholder 4"/>
          <p:cNvSpPr>
            <a:spLocks noGrp="1"/>
          </p:cNvSpPr>
          <p:nvPr>
            <p:ph idx="1"/>
          </p:nvPr>
        </p:nvSpPr>
        <p:spPr>
          <a:xfrm>
            <a:off x="457200" y="1447800"/>
            <a:ext cx="8229600" cy="5045075"/>
          </a:xfrm>
        </p:spPr>
        <p:txBody>
          <a:bodyPr>
            <a:noAutofit/>
          </a:bodyPr>
          <a:lstStyle/>
          <a:p>
            <a:pPr marL="0" indent="0">
              <a:buNone/>
            </a:pPr>
            <a:r>
              <a:rPr lang="en-US" sz="1700" dirty="0" smtClean="0"/>
              <a:t>A 5-10 </a:t>
            </a:r>
            <a:r>
              <a:rPr lang="en-US" sz="1700" dirty="0"/>
              <a:t>minute conversation after the game can be an invaluable learning </a:t>
            </a:r>
            <a:r>
              <a:rPr lang="en-US" sz="1700" dirty="0" smtClean="0"/>
              <a:t>tool</a:t>
            </a:r>
          </a:p>
          <a:p>
            <a:r>
              <a:rPr lang="en-US" sz="1700" dirty="0" smtClean="0"/>
              <a:t>Should include the </a:t>
            </a:r>
            <a:r>
              <a:rPr lang="en-US" sz="1700" dirty="0"/>
              <a:t>game </a:t>
            </a:r>
            <a:r>
              <a:rPr lang="en-US" sz="1700" dirty="0" smtClean="0"/>
              <a:t>officials Assignors</a:t>
            </a:r>
            <a:r>
              <a:rPr lang="en-US" sz="1700" dirty="0"/>
              <a:t>, Observers, Mentors, fellow </a:t>
            </a:r>
            <a:r>
              <a:rPr lang="en-US" sz="1700" dirty="0" smtClean="0"/>
              <a:t>officials</a:t>
            </a:r>
          </a:p>
          <a:p>
            <a:r>
              <a:rPr lang="en-US" sz="1700" dirty="0"/>
              <a:t>S</a:t>
            </a:r>
            <a:r>
              <a:rPr lang="en-US" sz="1700" dirty="0" smtClean="0"/>
              <a:t>hould not include:  players, coaches, fans, or media</a:t>
            </a:r>
          </a:p>
          <a:p>
            <a:r>
              <a:rPr lang="en-US" sz="1700" dirty="0" smtClean="0"/>
              <a:t>Should occur away from the field or public view</a:t>
            </a:r>
          </a:p>
          <a:p>
            <a:r>
              <a:rPr lang="en-US" sz="1700" dirty="0" smtClean="0"/>
              <a:t>Conversations may include game situations, rules applications, game management issues</a:t>
            </a:r>
          </a:p>
          <a:p>
            <a:r>
              <a:rPr lang="en-US" sz="1700" dirty="0" smtClean="0"/>
              <a:t>Key discussions on observable behavior</a:t>
            </a:r>
            <a:endParaRPr lang="en-US" sz="1700" dirty="0"/>
          </a:p>
          <a:p>
            <a:r>
              <a:rPr lang="en-US" sz="1700" dirty="0" smtClean="0"/>
              <a:t>Why</a:t>
            </a:r>
            <a:r>
              <a:rPr lang="en-US" sz="1700" dirty="0"/>
              <a:t> </a:t>
            </a:r>
            <a:r>
              <a:rPr lang="en-US" sz="1700" dirty="0" smtClean="0"/>
              <a:t>a post game:</a:t>
            </a:r>
            <a:endParaRPr lang="en-US" sz="1700" dirty="0"/>
          </a:p>
          <a:p>
            <a:pPr lvl="1"/>
            <a:r>
              <a:rPr lang="en-US" sz="1700" dirty="0" smtClean="0"/>
              <a:t>We </a:t>
            </a:r>
            <a:r>
              <a:rPr lang="en-US" sz="1700" dirty="0"/>
              <a:t>learn more from our </a:t>
            </a:r>
            <a:r>
              <a:rPr lang="en-US" sz="1700" dirty="0" smtClean="0"/>
              <a:t>mistakes</a:t>
            </a:r>
            <a:endParaRPr lang="en-US" sz="1700" dirty="0"/>
          </a:p>
          <a:p>
            <a:pPr lvl="1"/>
            <a:r>
              <a:rPr lang="en-US" sz="1700" dirty="0" smtClean="0"/>
              <a:t>With </a:t>
            </a:r>
            <a:r>
              <a:rPr lang="en-US" sz="1700" dirty="0"/>
              <a:t>a game fresh in our mind it is easier to recall details and </a:t>
            </a:r>
            <a:r>
              <a:rPr lang="en-US" sz="1700" dirty="0" smtClean="0"/>
              <a:t>specifics </a:t>
            </a:r>
            <a:r>
              <a:rPr lang="en-US" sz="1700" dirty="0"/>
              <a:t>of a given play to discuss</a:t>
            </a:r>
          </a:p>
          <a:p>
            <a:pPr lvl="1"/>
            <a:r>
              <a:rPr lang="en-US" sz="1700" dirty="0" smtClean="0"/>
              <a:t>A </a:t>
            </a:r>
            <a:r>
              <a:rPr lang="en-US" sz="1700" dirty="0"/>
              <a:t>chance to work through a play and what an official might or might </a:t>
            </a:r>
            <a:r>
              <a:rPr lang="en-US" sz="1700" dirty="0" smtClean="0"/>
              <a:t>not </a:t>
            </a:r>
            <a:r>
              <a:rPr lang="en-US" sz="1700" dirty="0"/>
              <a:t>have done differently</a:t>
            </a:r>
          </a:p>
          <a:p>
            <a:pPr lvl="1"/>
            <a:r>
              <a:rPr lang="en-US" sz="1700" dirty="0" smtClean="0"/>
              <a:t>Get </a:t>
            </a:r>
            <a:r>
              <a:rPr lang="en-US" sz="1700" dirty="0"/>
              <a:t>feedback from a more experienced </a:t>
            </a:r>
            <a:r>
              <a:rPr lang="en-US" sz="1700" dirty="0" smtClean="0"/>
              <a:t>official</a:t>
            </a:r>
            <a:endParaRPr lang="en-US" sz="1700" dirty="0"/>
          </a:p>
          <a:p>
            <a:r>
              <a:rPr lang="en-US" sz="1700" dirty="0"/>
              <a:t>This is a learning opportunity, not a time to berate </a:t>
            </a:r>
            <a:r>
              <a:rPr lang="en-US" sz="1700" dirty="0" smtClean="0"/>
              <a:t>a </a:t>
            </a:r>
            <a:r>
              <a:rPr lang="en-US" sz="1700" dirty="0"/>
              <a:t>fellow </a:t>
            </a:r>
            <a:r>
              <a:rPr lang="en-US" sz="1700" dirty="0" smtClean="0"/>
              <a:t>official</a:t>
            </a:r>
          </a:p>
          <a:p>
            <a:r>
              <a:rPr lang="en-US" sz="1700" dirty="0" smtClean="0"/>
              <a:t>Candor is important</a:t>
            </a:r>
          </a:p>
          <a:p>
            <a:r>
              <a:rPr lang="en-US" sz="1700" dirty="0" smtClean="0"/>
              <a:t>Be an active listener</a:t>
            </a:r>
            <a:endParaRPr lang="en-US" sz="1700" dirty="0"/>
          </a:p>
          <a:p>
            <a:endParaRPr lang="en-US" sz="1800" dirty="0"/>
          </a:p>
          <a:p>
            <a:pPr marL="0" indent="0">
              <a:buNone/>
            </a:pPr>
            <a:endParaRPr lang="en-US" sz="1800" dirty="0"/>
          </a:p>
          <a:p>
            <a:pPr marL="0" indent="0">
              <a:buNone/>
            </a:pPr>
            <a:endParaRPr lang="en-US" sz="1800" dirty="0"/>
          </a:p>
          <a:p>
            <a:pPr>
              <a:buFont typeface="Wingdings" charset="2"/>
              <a:buChar char="q"/>
            </a:pPr>
            <a:endParaRPr lang="en-US" sz="1800" dirty="0" smtClean="0"/>
          </a:p>
        </p:txBody>
      </p:sp>
      <p:sp>
        <p:nvSpPr>
          <p:cNvPr id="6" name="Slide Number Placeholder 5"/>
          <p:cNvSpPr>
            <a:spLocks noGrp="1"/>
          </p:cNvSpPr>
          <p:nvPr>
            <p:ph type="sldNum" sz="quarter" idx="12"/>
          </p:nvPr>
        </p:nvSpPr>
        <p:spPr/>
        <p:txBody>
          <a:bodyPr/>
          <a:lstStyle/>
          <a:p>
            <a:fld id="{96345D65-51F4-F745-96F0-95534D40837B}" type="slidenum">
              <a:rPr lang="en-US" smtClean="0"/>
              <a:pPr/>
              <a:t>45</a:t>
            </a:fld>
            <a:endParaRPr lang="en-US" dirty="0"/>
          </a:p>
        </p:txBody>
      </p:sp>
    </p:spTree>
    <p:extLst>
      <p:ext uri="{BB962C8B-B14F-4D97-AF65-F5344CB8AC3E}">
        <p14:creationId xmlns:p14="http://schemas.microsoft.com/office/powerpoint/2010/main" val="1064812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345D65-51F4-F745-96F0-95534D40837B}" type="slidenum">
              <a:rPr lang="en-US" smtClean="0"/>
              <a:pPr/>
              <a:t>5</a:t>
            </a:fld>
            <a:endParaRPr lang="en-US" dirty="0"/>
          </a:p>
        </p:txBody>
      </p:sp>
      <p:pic>
        <p:nvPicPr>
          <p:cNvPr id="6" name="Picture 5" descr="Screen Shot 2013-01-06 at 9.39.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256"/>
            <a:ext cx="9144000" cy="5896094"/>
          </a:xfrm>
          <a:prstGeom prst="rect">
            <a:avLst/>
          </a:prstGeom>
        </p:spPr>
      </p:pic>
    </p:spTree>
    <p:extLst>
      <p:ext uri="{BB962C8B-B14F-4D97-AF65-F5344CB8AC3E}">
        <p14:creationId xmlns:p14="http://schemas.microsoft.com/office/powerpoint/2010/main" val="206039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345D65-51F4-F745-96F0-95534D40837B}" type="slidenum">
              <a:rPr lang="en-US" smtClean="0"/>
              <a:pPr/>
              <a:t>6</a:t>
            </a:fld>
            <a:endParaRPr lang="en-US" dirty="0"/>
          </a:p>
        </p:txBody>
      </p:sp>
      <p:pic>
        <p:nvPicPr>
          <p:cNvPr id="6" name="Picture 5" descr="GLOA » Foru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6" y="0"/>
            <a:ext cx="7850909" cy="6858000"/>
          </a:xfrm>
          <a:prstGeom prst="rect">
            <a:avLst/>
          </a:prstGeom>
        </p:spPr>
      </p:pic>
    </p:spTree>
    <p:extLst>
      <p:ext uri="{BB962C8B-B14F-4D97-AF65-F5344CB8AC3E}">
        <p14:creationId xmlns:p14="http://schemas.microsoft.com/office/powerpoint/2010/main" val="379906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345D65-51F4-F745-96F0-95534D40837B}" type="slidenum">
              <a:rPr lang="en-US" smtClean="0"/>
              <a:pPr/>
              <a:t>7</a:t>
            </a:fld>
            <a:endParaRPr lang="en-US" dirty="0"/>
          </a:p>
        </p:txBody>
      </p:sp>
      <p:pic>
        <p:nvPicPr>
          <p:cNvPr id="5" name="Picture 4" descr="Screen Shot 2013-01-06 at 9.40.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0243"/>
            <a:ext cx="9144000" cy="4504765"/>
          </a:xfrm>
          <a:prstGeom prst="rect">
            <a:avLst/>
          </a:prstGeom>
        </p:spPr>
      </p:pic>
    </p:spTree>
    <p:extLst>
      <p:ext uri="{BB962C8B-B14F-4D97-AF65-F5344CB8AC3E}">
        <p14:creationId xmlns:p14="http://schemas.microsoft.com/office/powerpoint/2010/main" val="210734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Green Font</a:t>
            </a:r>
            <a:endParaRPr lang="en-US" b="1" dirty="0">
              <a:solidFill>
                <a:srgbClr val="008000"/>
              </a:solidFill>
            </a:endParaRPr>
          </a:p>
        </p:txBody>
      </p:sp>
      <p:sp>
        <p:nvSpPr>
          <p:cNvPr id="3" name="Content Placeholder 2"/>
          <p:cNvSpPr>
            <a:spLocks noGrp="1"/>
          </p:cNvSpPr>
          <p:nvPr>
            <p:ph idx="1"/>
          </p:nvPr>
        </p:nvSpPr>
        <p:spPr/>
        <p:txBody>
          <a:bodyPr/>
          <a:lstStyle/>
          <a:p>
            <a:r>
              <a:rPr lang="en-US" dirty="0" smtClean="0"/>
              <a:t>If you see </a:t>
            </a:r>
            <a:r>
              <a:rPr lang="en-US" dirty="0" smtClean="0">
                <a:solidFill>
                  <a:srgbClr val="008000"/>
                </a:solidFill>
              </a:rPr>
              <a:t>Green Font </a:t>
            </a:r>
            <a:r>
              <a:rPr lang="en-US" dirty="0" smtClean="0"/>
              <a:t>take note</a:t>
            </a:r>
          </a:p>
          <a:p>
            <a:pPr lvl="1"/>
            <a:r>
              <a:rPr lang="en-US" dirty="0" smtClean="0"/>
              <a:t>This font indicates resources for you during the season</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8</a:t>
            </a:fld>
            <a:endParaRPr lang="en-US" dirty="0"/>
          </a:p>
        </p:txBody>
      </p:sp>
    </p:spTree>
    <p:extLst>
      <p:ext uri="{BB962C8B-B14F-4D97-AF65-F5344CB8AC3E}">
        <p14:creationId xmlns:p14="http://schemas.microsoft.com/office/powerpoint/2010/main" val="2949340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Blue Font</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If you see </a:t>
            </a:r>
            <a:r>
              <a:rPr lang="en-US" dirty="0" smtClean="0">
                <a:solidFill>
                  <a:srgbClr val="0000FF"/>
                </a:solidFill>
              </a:rPr>
              <a:t>Blue Font</a:t>
            </a:r>
            <a:r>
              <a:rPr lang="en-US" dirty="0" smtClean="0"/>
              <a:t>:</a:t>
            </a:r>
          </a:p>
          <a:p>
            <a:pPr lvl="1"/>
            <a:r>
              <a:rPr lang="en-US" dirty="0" smtClean="0"/>
              <a:t>Lacrosse Officiating Wisdom</a:t>
            </a:r>
          </a:p>
          <a:p>
            <a:pPr lvl="2"/>
            <a:r>
              <a:rPr lang="en-US" dirty="0" smtClean="0"/>
              <a:t>Quotes</a:t>
            </a:r>
          </a:p>
          <a:p>
            <a:pPr lvl="2"/>
            <a:r>
              <a:rPr lang="en-US" dirty="0" smtClean="0"/>
              <a:t>Insights</a:t>
            </a:r>
          </a:p>
          <a:p>
            <a:pPr lvl="2"/>
            <a:r>
              <a:rPr lang="en-US" dirty="0" smtClean="0"/>
              <a:t>Experiences</a:t>
            </a:r>
          </a:p>
          <a:p>
            <a:pPr lvl="2"/>
            <a:r>
              <a:rPr lang="en-US" dirty="0" smtClean="0"/>
              <a:t>Technique</a:t>
            </a:r>
            <a:endParaRPr lang="en-US" dirty="0"/>
          </a:p>
        </p:txBody>
      </p:sp>
      <p:sp>
        <p:nvSpPr>
          <p:cNvPr id="4" name="Slide Number Placeholder 3"/>
          <p:cNvSpPr>
            <a:spLocks noGrp="1"/>
          </p:cNvSpPr>
          <p:nvPr>
            <p:ph type="sldNum" sz="quarter" idx="12"/>
          </p:nvPr>
        </p:nvSpPr>
        <p:spPr/>
        <p:txBody>
          <a:bodyPr/>
          <a:lstStyle/>
          <a:p>
            <a:fld id="{96345D65-51F4-F745-96F0-95534D40837B}" type="slidenum">
              <a:rPr lang="en-US" smtClean="0"/>
              <a:pPr/>
              <a:t>9</a:t>
            </a:fld>
            <a:endParaRPr lang="en-US" dirty="0"/>
          </a:p>
        </p:txBody>
      </p:sp>
    </p:spTree>
    <p:extLst>
      <p:ext uri="{BB962C8B-B14F-4D97-AF65-F5344CB8AC3E}">
        <p14:creationId xmlns:p14="http://schemas.microsoft.com/office/powerpoint/2010/main" val="1305148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2623</Words>
  <Application>Microsoft Macintosh PowerPoint</Application>
  <PresentationFormat>On-screen Show (4:3)</PresentationFormat>
  <Paragraphs>361</Paragraphs>
  <Slides>45</Slides>
  <Notes>3</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Boys Lacrosse  Rules &amp; Mechanics Level II Training January 2013</vt:lpstr>
      <vt:lpstr>Key Organizations</vt:lpstr>
      <vt:lpstr>PowerPoint Presentation</vt:lpstr>
      <vt:lpstr>Level II Certification Plan</vt:lpstr>
      <vt:lpstr>PowerPoint Presentation</vt:lpstr>
      <vt:lpstr>PowerPoint Presentation</vt:lpstr>
      <vt:lpstr>PowerPoint Presentation</vt:lpstr>
      <vt:lpstr>Green Font</vt:lpstr>
      <vt:lpstr>Blue Font</vt:lpstr>
      <vt:lpstr>Bruce Weber – As They See ‘Em</vt:lpstr>
      <vt:lpstr>Red Font</vt:lpstr>
      <vt:lpstr>Day 1 Training Agenda</vt:lpstr>
      <vt:lpstr>Introductions</vt:lpstr>
      <vt:lpstr>Level II Training Goals</vt:lpstr>
      <vt:lpstr>General Expectations</vt:lpstr>
      <vt:lpstr>Other Expectations</vt:lpstr>
      <vt:lpstr>2013 Points of Emphasis</vt:lpstr>
      <vt:lpstr>Jim Evans – As They See ‘Em</vt:lpstr>
      <vt:lpstr>The Role of the “R”</vt:lpstr>
      <vt:lpstr>Every game is big for these kids</vt:lpstr>
      <vt:lpstr>PRE-GAME MANAGEMENT</vt:lpstr>
      <vt:lpstr>Prior to Game Day</vt:lpstr>
      <vt:lpstr>Morning of a Game</vt:lpstr>
      <vt:lpstr>45 Minutes to Game Time</vt:lpstr>
      <vt:lpstr>20 Minutes to Game Time</vt:lpstr>
      <vt:lpstr>5 Minutes to Game Time</vt:lpstr>
      <vt:lpstr>Lineup</vt:lpstr>
      <vt:lpstr>Game Level and Temperature</vt:lpstr>
      <vt:lpstr>Mike Liner – It’s Not All Black and White</vt:lpstr>
      <vt:lpstr>GAME MECHANICS</vt:lpstr>
      <vt:lpstr>Faceoff</vt:lpstr>
      <vt:lpstr>Settled Situations</vt:lpstr>
      <vt:lpstr>Don Balch – Vail LAREDO 3</vt:lpstr>
      <vt:lpstr>Stopping and Starting Play</vt:lpstr>
      <vt:lpstr>Out of Bounds</vt:lpstr>
      <vt:lpstr>Sean Murphy – Vail LAREDO 3 </vt:lpstr>
      <vt:lpstr>Goal Scored</vt:lpstr>
      <vt:lpstr>Deep Restarts</vt:lpstr>
      <vt:lpstr>Penalty Enforcement</vt:lpstr>
      <vt:lpstr>PowerPoint Presentation</vt:lpstr>
      <vt:lpstr>Play On</vt:lpstr>
      <vt:lpstr>Equipment Checks</vt:lpstr>
      <vt:lpstr>Timeouts</vt:lpstr>
      <vt:lpstr>Fight Procedures</vt:lpstr>
      <vt:lpstr>Post Game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Boys Lacrosse  Rules &amp; Mechanics Level II Training January 2013</dc:title>
  <dc:creator>gordon</dc:creator>
  <cp:lastModifiedBy>gordon</cp:lastModifiedBy>
  <cp:revision>1</cp:revision>
  <dcterms:created xsi:type="dcterms:W3CDTF">2013-01-11T02:45:22Z</dcterms:created>
  <dcterms:modified xsi:type="dcterms:W3CDTF">2013-01-11T02:45:40Z</dcterms:modified>
</cp:coreProperties>
</file>